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402" r:id="rId2"/>
    <p:sldId id="261" r:id="rId3"/>
    <p:sldId id="257" r:id="rId4"/>
    <p:sldId id="403" r:id="rId5"/>
    <p:sldId id="407" r:id="rId6"/>
    <p:sldId id="406" r:id="rId7"/>
    <p:sldId id="408" r:id="rId8"/>
    <p:sldId id="409" r:id="rId9"/>
    <p:sldId id="410" r:id="rId10"/>
    <p:sldId id="411" r:id="rId11"/>
    <p:sldId id="397" r:id="rId12"/>
    <p:sldId id="412" r:id="rId13"/>
    <p:sldId id="413" r:id="rId14"/>
    <p:sldId id="414" r:id="rId15"/>
    <p:sldId id="415" r:id="rId16"/>
    <p:sldId id="416" r:id="rId17"/>
    <p:sldId id="438" r:id="rId18"/>
    <p:sldId id="426" r:id="rId19"/>
    <p:sldId id="428" r:id="rId20"/>
    <p:sldId id="427" r:id="rId21"/>
    <p:sldId id="439" r:id="rId22"/>
    <p:sldId id="440" r:id="rId23"/>
    <p:sldId id="441" r:id="rId24"/>
    <p:sldId id="442" r:id="rId25"/>
    <p:sldId id="398" r:id="rId26"/>
    <p:sldId id="356" r:id="rId27"/>
    <p:sldId id="384" r:id="rId28"/>
    <p:sldId id="385" r:id="rId29"/>
    <p:sldId id="386" r:id="rId30"/>
    <p:sldId id="387" r:id="rId31"/>
    <p:sldId id="388" r:id="rId32"/>
    <p:sldId id="389" r:id="rId33"/>
    <p:sldId id="443" r:id="rId34"/>
    <p:sldId id="444" r:id="rId35"/>
    <p:sldId id="299" r:id="rId36"/>
    <p:sldId id="446" r:id="rId37"/>
    <p:sldId id="399" r:id="rId38"/>
    <p:sldId id="396" r:id="rId39"/>
    <p:sldId id="445" r:id="rId40"/>
    <p:sldId id="433" r:id="rId41"/>
    <p:sldId id="434" r:id="rId42"/>
    <p:sldId id="390" r:id="rId43"/>
    <p:sldId id="391" r:id="rId44"/>
    <p:sldId id="392" r:id="rId45"/>
    <p:sldId id="393" r:id="rId46"/>
    <p:sldId id="394" r:id="rId47"/>
    <p:sldId id="395" r:id="rId48"/>
    <p:sldId id="429" r:id="rId49"/>
    <p:sldId id="430" r:id="rId50"/>
    <p:sldId id="431" r:id="rId51"/>
    <p:sldId id="432" r:id="rId52"/>
    <p:sldId id="289" r:id="rId53"/>
    <p:sldId id="418" r:id="rId54"/>
    <p:sldId id="437" r:id="rId55"/>
    <p:sldId id="419" r:id="rId56"/>
    <p:sldId id="417" r:id="rId57"/>
    <p:sldId id="420" r:id="rId58"/>
    <p:sldId id="421" r:id="rId59"/>
    <p:sldId id="424" r:id="rId60"/>
    <p:sldId id="422" r:id="rId61"/>
    <p:sldId id="425" r:id="rId62"/>
    <p:sldId id="436" r:id="rId63"/>
    <p:sldId id="423" r:id="rId64"/>
    <p:sldId id="400" r:id="rId65"/>
    <p:sldId id="447" r:id="rId66"/>
  </p:sldIdLst>
  <p:sldSz cx="9144000" cy="6858000" type="screen4x3"/>
  <p:notesSz cx="7104063" cy="10234613"/>
  <p:defaultTextStyle>
    <a:defPPr>
      <a:defRPr lang="fr-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A2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383" autoAdjust="0"/>
  </p:normalViewPr>
  <p:slideViewPr>
    <p:cSldViewPr>
      <p:cViewPr varScale="1">
        <p:scale>
          <a:sx n="81" d="100"/>
          <a:sy n="81" d="100"/>
        </p:scale>
        <p:origin x="21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096" y="7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E2EF1-24DA-4217-82D5-C1DFBDE3F533}"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fr-CH"/>
        </a:p>
      </dgm:t>
    </dgm:pt>
    <dgm:pt modelId="{5DF7E7F2-26B6-4FE3-A3BF-024D133B5526}">
      <dgm:prSet phldrT="[Texte]" custT="1"/>
      <dgm:spPr>
        <a:xfrm>
          <a:off x="2993289" y="-63258"/>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Cahier des charges et annonce</a:t>
          </a:r>
        </a:p>
      </dgm:t>
    </dgm:pt>
    <dgm:pt modelId="{0F17502D-9C6A-4C7F-B0C0-24442F3BA88C}" type="parTrans" cxnId="{E17E3900-43CE-46CF-A256-090942D079F5}">
      <dgm:prSet/>
      <dgm:spPr/>
      <dgm:t>
        <a:bodyPr/>
        <a:lstStyle/>
        <a:p>
          <a:endParaRPr lang="fr-CH" sz="2400">
            <a:solidFill>
              <a:schemeClr val="tx1"/>
            </a:solidFill>
          </a:endParaRPr>
        </a:p>
      </dgm:t>
    </dgm:pt>
    <dgm:pt modelId="{7B08889A-FBFC-4502-AA56-4A8E24A746DE}" type="sibTrans" cxnId="{E17E3900-43CE-46CF-A256-090942D079F5}">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3B05D6D3-19E4-48DE-83B8-84F3D5D6486B}">
      <dgm:prSet phldrT="[Texte]" custT="1"/>
      <dgm:spPr>
        <a:xfrm>
          <a:off x="4058878" y="179955"/>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Mise au concours</a:t>
          </a:r>
        </a:p>
      </dgm:t>
    </dgm:pt>
    <dgm:pt modelId="{6B5D217B-96B6-47E1-B8F9-62FADA97EB6D}" type="parTrans" cxnId="{B15C0E73-28A5-4899-BBDD-95356631AB15}">
      <dgm:prSet/>
      <dgm:spPr/>
      <dgm:t>
        <a:bodyPr/>
        <a:lstStyle/>
        <a:p>
          <a:endParaRPr lang="fr-CH" sz="2400">
            <a:solidFill>
              <a:schemeClr val="tx1"/>
            </a:solidFill>
          </a:endParaRPr>
        </a:p>
      </dgm:t>
    </dgm:pt>
    <dgm:pt modelId="{83F64CE7-BF15-4F17-BFD7-20B2BBBCAD3D}" type="sibTrans" cxnId="{B15C0E73-28A5-4899-BBDD-95356631AB15}">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0DC550FB-87D8-4148-AC09-8DACAEB7641F}">
      <dgm:prSet phldrT="[Texte]" custT="1"/>
      <dgm:spPr>
        <a:xfrm>
          <a:off x="4913414" y="861424"/>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Choix du candidat </a:t>
          </a:r>
        </a:p>
      </dgm:t>
    </dgm:pt>
    <dgm:pt modelId="{50BBABA6-5AC4-4AB3-8152-3C151550AEFD}" type="parTrans" cxnId="{459E9FCB-2DDB-49A0-9493-146994CECD6D}">
      <dgm:prSet/>
      <dgm:spPr/>
      <dgm:t>
        <a:bodyPr/>
        <a:lstStyle/>
        <a:p>
          <a:endParaRPr lang="fr-CH" sz="2400">
            <a:solidFill>
              <a:schemeClr val="tx1"/>
            </a:solidFill>
          </a:endParaRPr>
        </a:p>
      </dgm:t>
    </dgm:pt>
    <dgm:pt modelId="{16D7674D-FE12-4512-A5D3-8B78B50C2434}" type="sibTrans" cxnId="{459E9FCB-2DDB-49A0-9493-146994CECD6D}">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9160BEC3-9951-4B53-8E79-C0718DE80EBE}">
      <dgm:prSet phldrT="[Texte]" custT="1"/>
      <dgm:spPr>
        <a:xfrm>
          <a:off x="5387645" y="1846176"/>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Salaire et contrat</a:t>
          </a:r>
        </a:p>
      </dgm:t>
    </dgm:pt>
    <dgm:pt modelId="{75979DB2-9876-4512-8E5A-5C54C2056779}" type="parTrans" cxnId="{1E6FBA2F-4E4C-4D21-AAC0-DE0584736874}">
      <dgm:prSet/>
      <dgm:spPr/>
      <dgm:t>
        <a:bodyPr/>
        <a:lstStyle/>
        <a:p>
          <a:endParaRPr lang="fr-CH" sz="2400">
            <a:solidFill>
              <a:schemeClr val="tx1"/>
            </a:solidFill>
          </a:endParaRPr>
        </a:p>
      </dgm:t>
    </dgm:pt>
    <dgm:pt modelId="{C2E6803A-242A-42A7-8E93-F713D1AA4D5A}" type="sibTrans" cxnId="{1E6FBA2F-4E4C-4D21-AAC0-DE0584736874}">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9E8E260A-762B-4D94-BC94-1BC75D93B9B7}">
      <dgm:prSet phldrT="[Texte]" custT="1"/>
      <dgm:spPr>
        <a:xfrm>
          <a:off x="5387645" y="2939168"/>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Préparation d’une embauche</a:t>
          </a:r>
        </a:p>
      </dgm:t>
    </dgm:pt>
    <dgm:pt modelId="{F0CC6332-4C04-412A-8C25-8143EF29D2A2}" type="parTrans" cxnId="{E96A72D0-2FAC-4531-8B8F-342B1FA57408}">
      <dgm:prSet/>
      <dgm:spPr/>
      <dgm:t>
        <a:bodyPr/>
        <a:lstStyle/>
        <a:p>
          <a:endParaRPr lang="fr-CH" sz="2400">
            <a:solidFill>
              <a:schemeClr val="tx1"/>
            </a:solidFill>
          </a:endParaRPr>
        </a:p>
      </dgm:t>
    </dgm:pt>
    <dgm:pt modelId="{303798F4-25AB-4BE0-840B-6511272BB2F3}" type="sibTrans" cxnId="{E96A72D0-2FAC-4531-8B8F-342B1FA57408}">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438F672A-C491-4F45-A3F7-6AA1CD1FD095}">
      <dgm:prSet phldrT="[Texte]" custT="1"/>
      <dgm:spPr>
        <a:xfrm>
          <a:off x="1073165" y="861424"/>
          <a:ext cx="829474" cy="539158"/>
        </a:xfr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Mutation</a:t>
          </a:r>
        </a:p>
      </dgm:t>
    </dgm:pt>
    <dgm:pt modelId="{6091048A-8E49-40DE-ABD0-66D31727C97F}" type="parTrans" cxnId="{76F66017-8FEF-465B-8508-9B411D2A013B}">
      <dgm:prSet/>
      <dgm:spPr/>
      <dgm:t>
        <a:bodyPr/>
        <a:lstStyle/>
        <a:p>
          <a:endParaRPr lang="fr-CH" sz="2400">
            <a:solidFill>
              <a:schemeClr val="tx1"/>
            </a:solidFill>
          </a:endParaRPr>
        </a:p>
      </dgm:t>
    </dgm:pt>
    <dgm:pt modelId="{135CC889-0A11-4DEF-8F2D-899D37E849B3}" type="sibTrans" cxnId="{76F66017-8FEF-465B-8508-9B411D2A013B}">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19F9869F-29A0-4DAC-97F3-C70C6001DC23}">
      <dgm:prSet phldrT="[Texte]" custT="1"/>
      <dgm:spPr>
        <a:xfrm>
          <a:off x="4913414" y="3923920"/>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GED et SIRH</a:t>
          </a:r>
        </a:p>
      </dgm:t>
    </dgm:pt>
    <dgm:pt modelId="{CE3CF898-DDD8-4353-88F6-388892CADAAC}" type="parTrans" cxnId="{F67AD948-90B5-4A4B-82A2-4B83CA9B359E}">
      <dgm:prSet/>
      <dgm:spPr/>
      <dgm:t>
        <a:bodyPr/>
        <a:lstStyle/>
        <a:p>
          <a:endParaRPr lang="fr-CH" sz="2400">
            <a:solidFill>
              <a:schemeClr val="tx1"/>
            </a:solidFill>
          </a:endParaRPr>
        </a:p>
      </dgm:t>
    </dgm:pt>
    <dgm:pt modelId="{E80F1C39-58CA-499C-815B-6AADBCEE0831}" type="sibTrans" cxnId="{F67AD948-90B5-4A4B-82A2-4B83CA9B359E}">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7892E2B1-9E52-45A5-A825-73F3347AAF95}">
      <dgm:prSet phldrT="[Texte]" custT="1"/>
      <dgm:spPr>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Déclaration accident</a:t>
          </a:r>
        </a:p>
      </dgm:t>
    </dgm:pt>
    <dgm:pt modelId="{F06A2048-4FDF-4EE6-8B1E-6BFC923C5EFA}" type="parTrans" cxnId="{DF8FE20C-7DA3-43F1-B252-B02A93B3718F}">
      <dgm:prSet/>
      <dgm:spPr/>
      <dgm:t>
        <a:bodyPr/>
        <a:lstStyle/>
        <a:p>
          <a:endParaRPr lang="fr-CH" sz="2400">
            <a:solidFill>
              <a:schemeClr val="tx1"/>
            </a:solidFill>
          </a:endParaRPr>
        </a:p>
      </dgm:t>
    </dgm:pt>
    <dgm:pt modelId="{CD7E29D1-95D2-4E32-B1B5-E46BF70C8369}" type="sibTrans" cxnId="{DF8FE20C-7DA3-43F1-B252-B02A93B3718F}">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A936ECAD-7FB7-4194-BA04-04542C6F9D04}">
      <dgm:prSet phldrT="[Texte]" custT="1"/>
      <dgm:spPr>
        <a:xfrm>
          <a:off x="1073165" y="3923920"/>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Temps essai</a:t>
          </a:r>
        </a:p>
      </dgm:t>
    </dgm:pt>
    <dgm:pt modelId="{9155C243-1053-453C-B6E6-4EE98C270CC6}" type="parTrans" cxnId="{B1F24DD8-0171-478E-A3D9-C1D7134BEA23}">
      <dgm:prSet/>
      <dgm:spPr/>
      <dgm:t>
        <a:bodyPr/>
        <a:lstStyle/>
        <a:p>
          <a:endParaRPr lang="fr-CH" sz="2400">
            <a:solidFill>
              <a:schemeClr val="tx1"/>
            </a:solidFill>
          </a:endParaRPr>
        </a:p>
      </dgm:t>
    </dgm:pt>
    <dgm:pt modelId="{020546D8-48CA-4415-BAE2-909F84A6D59F}" type="sibTrans" cxnId="{B1F24DD8-0171-478E-A3D9-C1D7134BEA23}">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2DA32482-76C1-499E-96E7-D5E38B9E03E6}">
      <dgm:prSet phldrT="[Texte]" custT="1"/>
      <dgm:spPr>
        <a:xfrm>
          <a:off x="598934" y="2939168"/>
          <a:ext cx="829474" cy="539158"/>
        </a:xfr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APG paternité et all. familiales</a:t>
          </a:r>
        </a:p>
      </dgm:t>
    </dgm:pt>
    <dgm:pt modelId="{BCF3306B-3C9B-4758-BB9D-3ABB680DC85F}" type="parTrans" cxnId="{A9B90667-8766-43D9-A481-1B1EABDF19E8}">
      <dgm:prSet/>
      <dgm:spPr/>
      <dgm:t>
        <a:bodyPr/>
        <a:lstStyle/>
        <a:p>
          <a:endParaRPr lang="fr-CH" sz="2400">
            <a:solidFill>
              <a:schemeClr val="tx1"/>
            </a:solidFill>
          </a:endParaRPr>
        </a:p>
      </dgm:t>
    </dgm:pt>
    <dgm:pt modelId="{B39E99F2-CED2-4940-B00D-5005A47979DD}" type="sibTrans" cxnId="{A9B90667-8766-43D9-A481-1B1EABDF19E8}">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0FF9347E-1F7B-4B1D-A2E1-7EF875105BC8}">
      <dgm:prSet phldrT="[Texte]" custT="1"/>
      <dgm:spPr>
        <a:xfrm>
          <a:off x="598934" y="1846176"/>
          <a:ext cx="829474" cy="539158"/>
        </a:xfr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Gestion du temps</a:t>
          </a:r>
        </a:p>
      </dgm:t>
    </dgm:pt>
    <dgm:pt modelId="{67B0FDC2-5BFE-45BC-A22A-6E3B087253C4}" type="parTrans" cxnId="{5E070213-14B8-4F7F-A93B-35D294C376AE}">
      <dgm:prSet/>
      <dgm:spPr/>
      <dgm:t>
        <a:bodyPr/>
        <a:lstStyle/>
        <a:p>
          <a:endParaRPr lang="fr-CH" sz="2400">
            <a:solidFill>
              <a:schemeClr val="tx1"/>
            </a:solidFill>
          </a:endParaRPr>
        </a:p>
      </dgm:t>
    </dgm:pt>
    <dgm:pt modelId="{5957052B-D5CE-4D19-979E-C3BD20048798}" type="sibTrans" cxnId="{5E070213-14B8-4F7F-A93B-35D294C376AE}">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49417BFB-C361-47BB-B6A4-BE76C2A84677}">
      <dgm:prSet phldrT="[Texte]" custT="1"/>
      <dgm:spPr>
        <a:xfrm>
          <a:off x="4058878" y="4605390"/>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Début rapport de travail</a:t>
          </a:r>
        </a:p>
      </dgm:t>
    </dgm:pt>
    <dgm:pt modelId="{1F61390C-2846-4F20-B8D7-AC0E10E59668}" type="parTrans" cxnId="{8517C647-E818-47D8-9B59-F485AB6EF67C}">
      <dgm:prSet/>
      <dgm:spPr/>
      <dgm:t>
        <a:bodyPr/>
        <a:lstStyle/>
        <a:p>
          <a:endParaRPr lang="fr-CH" sz="2400">
            <a:solidFill>
              <a:schemeClr val="tx1"/>
            </a:solidFill>
          </a:endParaRPr>
        </a:p>
      </dgm:t>
    </dgm:pt>
    <dgm:pt modelId="{CCC7CE9B-BC4C-4099-8941-A153D9E5AED2}" type="sibTrans" cxnId="{8517C647-E818-47D8-9B59-F485AB6EF67C}">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B4528172-8361-4F8D-AFDD-C4886B6CE3EE}">
      <dgm:prSet phldrT="[Texte]" custT="1"/>
      <dgm:spPr>
        <a:xfrm>
          <a:off x="2993289" y="4848603"/>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Bulletin de paie</a:t>
          </a:r>
        </a:p>
      </dgm:t>
    </dgm:pt>
    <dgm:pt modelId="{F3F23BB9-C256-4609-9F6B-ECF8AB2EDE8E}" type="parTrans" cxnId="{A525F024-33EF-415F-916C-E3C41DA0CE00}">
      <dgm:prSet/>
      <dgm:spPr/>
      <dgm:t>
        <a:bodyPr/>
        <a:lstStyle/>
        <a:p>
          <a:endParaRPr lang="fr-CH" sz="2400">
            <a:solidFill>
              <a:schemeClr val="tx1"/>
            </a:solidFill>
          </a:endParaRPr>
        </a:p>
      </dgm:t>
    </dgm:pt>
    <dgm:pt modelId="{2BAC7B75-B604-415D-A01A-368BCAE1555D}" type="sibTrans" cxnId="{A525F024-33EF-415F-916C-E3C41DA0CE00}">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FF2F34B5-18FA-45EC-B538-80BC33693AB9}">
      <dgm:prSet phldrT="[Texte]" custT="1"/>
      <dgm:spPr>
        <a:xfrm>
          <a:off x="1927701" y="179955"/>
          <a:ext cx="829474" cy="539158"/>
        </a:xfr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Fin des rapports de travail</a:t>
          </a:r>
        </a:p>
      </dgm:t>
    </dgm:pt>
    <dgm:pt modelId="{FCE81C7D-B256-4CBC-9E8B-B7EF2047B1D6}" type="parTrans" cxnId="{4DE881F0-4076-4748-B5CE-1457B77001E9}">
      <dgm:prSet/>
      <dgm:spPr/>
      <dgm:t>
        <a:bodyPr/>
        <a:lstStyle/>
        <a:p>
          <a:endParaRPr lang="fr-CH" sz="2400">
            <a:solidFill>
              <a:schemeClr val="tx1"/>
            </a:solidFill>
          </a:endParaRPr>
        </a:p>
      </dgm:t>
    </dgm:pt>
    <dgm:pt modelId="{87B3BF54-A40C-40BA-A4FA-89FB65182CBE}" type="sibTrans" cxnId="{4DE881F0-4076-4748-B5CE-1457B77001E9}">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5985B77D-EB8A-4345-A3DC-AEEF378BEAD0}" type="pres">
      <dgm:prSet presAssocID="{555E2EF1-24DA-4217-82D5-C1DFBDE3F533}" presName="cycle" presStyleCnt="0">
        <dgm:presLayoutVars>
          <dgm:dir/>
          <dgm:resizeHandles val="exact"/>
        </dgm:presLayoutVars>
      </dgm:prSet>
      <dgm:spPr/>
    </dgm:pt>
    <dgm:pt modelId="{FE2B3C53-02DA-4A08-9FCA-F61F0F418BC2}" type="pres">
      <dgm:prSet presAssocID="{5DF7E7F2-26B6-4FE3-A3BF-024D133B5526}" presName="node" presStyleLbl="node1" presStyleIdx="0" presStyleCnt="14" custScaleX="133100" custScaleY="133100">
        <dgm:presLayoutVars>
          <dgm:bulletEnabled val="1"/>
        </dgm:presLayoutVars>
      </dgm:prSet>
      <dgm:spPr>
        <a:prstGeom prst="roundRect">
          <a:avLst/>
        </a:prstGeom>
      </dgm:spPr>
    </dgm:pt>
    <dgm:pt modelId="{8383C7AF-92A6-4A59-BFF0-BA19CB3AD19A}" type="pres">
      <dgm:prSet presAssocID="{5DF7E7F2-26B6-4FE3-A3BF-024D133B5526}" presName="spNode" presStyleCnt="0"/>
      <dgm:spPr/>
    </dgm:pt>
    <dgm:pt modelId="{AAD5E8BD-28CF-409F-95F4-50DE66F02F2E}" type="pres">
      <dgm:prSet presAssocID="{7B08889A-FBFC-4502-AA56-4A8E24A746DE}" presName="sibTrans" presStyleLbl="sibTrans1D1" presStyleIdx="0" presStyleCnt="14"/>
      <dgm:spPr>
        <a:custGeom>
          <a:avLst/>
          <a:gdLst/>
          <a:ahLst/>
          <a:cxnLst/>
          <a:rect l="0" t="0" r="0" b="0"/>
          <a:pathLst>
            <a:path>
              <a:moveTo>
                <a:pt x="2873052" y="35681"/>
              </a:moveTo>
              <a:arcTo wR="2455931" hR="2455931" stAng="16786719" swAng="331955"/>
            </a:path>
          </a:pathLst>
        </a:custGeom>
      </dgm:spPr>
    </dgm:pt>
    <dgm:pt modelId="{7B7451D4-B7A4-4337-9E68-93A0B5C4CE65}" type="pres">
      <dgm:prSet presAssocID="{3B05D6D3-19E4-48DE-83B8-84F3D5D6486B}" presName="node" presStyleLbl="node1" presStyleIdx="1" presStyleCnt="14" custScaleX="133100" custScaleY="133100">
        <dgm:presLayoutVars>
          <dgm:bulletEnabled val="1"/>
        </dgm:presLayoutVars>
      </dgm:prSet>
      <dgm:spPr>
        <a:prstGeom prst="roundRect">
          <a:avLst/>
        </a:prstGeom>
      </dgm:spPr>
    </dgm:pt>
    <dgm:pt modelId="{B40AF622-50CB-4C96-BE09-AA69DA750075}" type="pres">
      <dgm:prSet presAssocID="{3B05D6D3-19E4-48DE-83B8-84F3D5D6486B}" presName="spNode" presStyleCnt="0"/>
      <dgm:spPr/>
    </dgm:pt>
    <dgm:pt modelId="{ED1EB371-1F3C-428F-AB5E-AE3F9673FEDF}" type="pres">
      <dgm:prSet presAssocID="{83F64CE7-BF15-4F17-BFD7-20B2BBBCAD3D}" presName="sibTrans" presStyleLbl="sibTrans1D1" presStyleIdx="1" presStyleCnt="14"/>
      <dgm:spPr>
        <a:custGeom>
          <a:avLst/>
          <a:gdLst/>
          <a:ahLst/>
          <a:cxnLst/>
          <a:rect l="0" t="0" r="0" b="0"/>
          <a:pathLst>
            <a:path>
              <a:moveTo>
                <a:pt x="3938229" y="497771"/>
              </a:moveTo>
              <a:arcTo wR="2455931" hR="2455931" stAng="18427512" swAng="339421"/>
            </a:path>
          </a:pathLst>
        </a:custGeom>
      </dgm:spPr>
    </dgm:pt>
    <dgm:pt modelId="{28B8AD22-9706-47F4-93FA-5E96C46E8127}" type="pres">
      <dgm:prSet presAssocID="{0DC550FB-87D8-4148-AC09-8DACAEB7641F}" presName="node" presStyleLbl="node1" presStyleIdx="2" presStyleCnt="14" custScaleX="133100" custScaleY="133100">
        <dgm:presLayoutVars>
          <dgm:bulletEnabled val="1"/>
        </dgm:presLayoutVars>
      </dgm:prSet>
      <dgm:spPr>
        <a:prstGeom prst="roundRect">
          <a:avLst/>
        </a:prstGeom>
      </dgm:spPr>
    </dgm:pt>
    <dgm:pt modelId="{393DF5CE-2B5A-48D4-9863-D93DBC6F393C}" type="pres">
      <dgm:prSet presAssocID="{0DC550FB-87D8-4148-AC09-8DACAEB7641F}" presName="spNode" presStyleCnt="0"/>
      <dgm:spPr/>
    </dgm:pt>
    <dgm:pt modelId="{3BC4E179-24F1-4A11-BC52-111C97D8EF25}" type="pres">
      <dgm:prSet presAssocID="{16D7674D-FE12-4512-A5D3-8B78B50C2434}" presName="sibTrans" presStyleLbl="sibTrans1D1" presStyleIdx="2" presStyleCnt="14"/>
      <dgm:spPr>
        <a:custGeom>
          <a:avLst/>
          <a:gdLst/>
          <a:ahLst/>
          <a:cxnLst/>
          <a:rect l="0" t="0" r="0" b="0"/>
          <a:pathLst>
            <a:path>
              <a:moveTo>
                <a:pt x="4565536" y="1198488"/>
              </a:moveTo>
              <a:arcTo wR="2455931" hR="2455931" stAng="19752162" swAng="676486"/>
            </a:path>
          </a:pathLst>
        </a:custGeom>
      </dgm:spPr>
    </dgm:pt>
    <dgm:pt modelId="{24978A94-B3EC-4C73-A4C5-4CB0BE7BD05E}" type="pres">
      <dgm:prSet presAssocID="{9160BEC3-9951-4B53-8E79-C0718DE80EBE}" presName="node" presStyleLbl="node1" presStyleIdx="3" presStyleCnt="14" custScaleX="133100" custScaleY="133100">
        <dgm:presLayoutVars>
          <dgm:bulletEnabled val="1"/>
        </dgm:presLayoutVars>
      </dgm:prSet>
      <dgm:spPr>
        <a:prstGeom prst="roundRect">
          <a:avLst/>
        </a:prstGeom>
      </dgm:spPr>
    </dgm:pt>
    <dgm:pt modelId="{DE528571-1103-4D91-86F4-E3EBA53691B2}" type="pres">
      <dgm:prSet presAssocID="{9160BEC3-9951-4B53-8E79-C0718DE80EBE}" presName="spNode" presStyleCnt="0"/>
      <dgm:spPr/>
    </dgm:pt>
    <dgm:pt modelId="{5EF4530B-74A8-4200-97BA-9A685E5A4970}" type="pres">
      <dgm:prSet presAssocID="{C2E6803A-242A-42A7-8E93-F713D1AA4D5A}" presName="sibTrans" presStyleLbl="sibTrans1D1" presStyleIdx="3" presStyleCnt="14"/>
      <dgm:spPr>
        <a:custGeom>
          <a:avLst/>
          <a:gdLst/>
          <a:ahLst/>
          <a:cxnLst/>
          <a:rect l="0" t="0" r="0" b="0"/>
          <a:pathLst>
            <a:path>
              <a:moveTo>
                <a:pt x="4896818" y="2184517"/>
              </a:moveTo>
              <a:arcTo wR="2455931" hR="2455931" stAng="21219305" swAng="761389"/>
            </a:path>
          </a:pathLst>
        </a:custGeom>
      </dgm:spPr>
    </dgm:pt>
    <dgm:pt modelId="{1575784F-49CC-4DEC-BAD9-CEBE1437438F}" type="pres">
      <dgm:prSet presAssocID="{9E8E260A-762B-4D94-BC94-1BC75D93B9B7}" presName="node" presStyleLbl="node1" presStyleIdx="4" presStyleCnt="14" custScaleX="133100" custScaleY="133100">
        <dgm:presLayoutVars>
          <dgm:bulletEnabled val="1"/>
        </dgm:presLayoutVars>
      </dgm:prSet>
      <dgm:spPr>
        <a:prstGeom prst="roundRect">
          <a:avLst/>
        </a:prstGeom>
      </dgm:spPr>
    </dgm:pt>
    <dgm:pt modelId="{DFAB2D08-94D9-476D-8E25-479099EF7EEE}" type="pres">
      <dgm:prSet presAssocID="{9E8E260A-762B-4D94-BC94-1BC75D93B9B7}" presName="spNode" presStyleCnt="0"/>
      <dgm:spPr/>
    </dgm:pt>
    <dgm:pt modelId="{A538D468-32ED-4352-A44C-2C3EAF7724C8}" type="pres">
      <dgm:prSet presAssocID="{303798F4-25AB-4BE0-840B-6511272BB2F3}" presName="sibTrans" presStyleLbl="sibTrans1D1" presStyleIdx="4" presStyleCnt="14"/>
      <dgm:spPr>
        <a:custGeom>
          <a:avLst/>
          <a:gdLst/>
          <a:ahLst/>
          <a:cxnLst/>
          <a:rect l="0" t="0" r="0" b="0"/>
          <a:pathLst>
            <a:path>
              <a:moveTo>
                <a:pt x="4770671" y="3276647"/>
              </a:moveTo>
              <a:arcTo wR="2455931" hR="2455931" stAng="1171352" swAng="676486"/>
            </a:path>
          </a:pathLst>
        </a:custGeom>
      </dgm:spPr>
    </dgm:pt>
    <dgm:pt modelId="{ED9EA97D-DB30-43EB-81E8-E61FC6EED93D}" type="pres">
      <dgm:prSet presAssocID="{19F9869F-29A0-4DAC-97F3-C70C6001DC23}" presName="node" presStyleLbl="node1" presStyleIdx="5" presStyleCnt="14" custScaleX="133100" custScaleY="133100">
        <dgm:presLayoutVars>
          <dgm:bulletEnabled val="1"/>
        </dgm:presLayoutVars>
      </dgm:prSet>
      <dgm:spPr>
        <a:prstGeom prst="roundRect">
          <a:avLst/>
        </a:prstGeom>
      </dgm:spPr>
    </dgm:pt>
    <dgm:pt modelId="{25A689C6-3E0D-4EA7-9E22-1AA13921EEE6}" type="pres">
      <dgm:prSet presAssocID="{19F9869F-29A0-4DAC-97F3-C70C6001DC23}" presName="spNode" presStyleCnt="0"/>
      <dgm:spPr/>
    </dgm:pt>
    <dgm:pt modelId="{59D29B3C-3B1D-4281-8B67-85545B424695}" type="pres">
      <dgm:prSet presAssocID="{E80F1C39-58CA-499C-815B-6AADBCEE0831}" presName="sibTrans" presStyleLbl="sibTrans1D1" presStyleIdx="5" presStyleCnt="14"/>
      <dgm:spPr>
        <a:custGeom>
          <a:avLst/>
          <a:gdLst/>
          <a:ahLst/>
          <a:cxnLst/>
          <a:rect l="0" t="0" r="0" b="0"/>
          <a:pathLst>
            <a:path>
              <a:moveTo>
                <a:pt x="4124032" y="4258438"/>
              </a:moveTo>
              <a:arcTo wR="2455931" hR="2455931" stAng="2833067" swAng="339421"/>
            </a:path>
          </a:pathLst>
        </a:custGeom>
      </dgm:spPr>
    </dgm:pt>
    <dgm:pt modelId="{278EA87D-F875-46F0-B77F-F0D5F7A7BED5}" type="pres">
      <dgm:prSet presAssocID="{49417BFB-C361-47BB-B6A4-BE76C2A84677}" presName="node" presStyleLbl="node1" presStyleIdx="6" presStyleCnt="14" custScaleX="133100" custScaleY="133100">
        <dgm:presLayoutVars>
          <dgm:bulletEnabled val="1"/>
        </dgm:presLayoutVars>
      </dgm:prSet>
      <dgm:spPr>
        <a:prstGeom prst="roundRect">
          <a:avLst/>
        </a:prstGeom>
      </dgm:spPr>
    </dgm:pt>
    <dgm:pt modelId="{32D3A3DF-E486-41D3-A090-A0E8A9D765A0}" type="pres">
      <dgm:prSet presAssocID="{49417BFB-C361-47BB-B6A4-BE76C2A84677}" presName="spNode" presStyleCnt="0"/>
      <dgm:spPr/>
    </dgm:pt>
    <dgm:pt modelId="{47E6E17A-1C85-43BC-AB15-A47E4758AF7B}" type="pres">
      <dgm:prSet presAssocID="{CCC7CE9B-BC4C-4099-8941-A153D9E5AED2}" presName="sibTrans" presStyleLbl="sibTrans1D1" presStyleIdx="6" presStyleCnt="14"/>
      <dgm:spPr>
        <a:custGeom>
          <a:avLst/>
          <a:gdLst/>
          <a:ahLst/>
          <a:cxnLst/>
          <a:rect l="0" t="0" r="0" b="0"/>
          <a:pathLst>
            <a:path>
              <a:moveTo>
                <a:pt x="3104449" y="4824690"/>
              </a:moveTo>
              <a:arcTo wR="2455931" hR="2455931" stAng="4481326" swAng="331955"/>
            </a:path>
          </a:pathLst>
        </a:custGeom>
      </dgm:spPr>
    </dgm:pt>
    <dgm:pt modelId="{9700DC01-D4E8-496C-865D-EFA28FFD65EF}" type="pres">
      <dgm:prSet presAssocID="{A936ECAD-7FB7-4194-BA04-04542C6F9D04}" presName="node" presStyleLbl="node1" presStyleIdx="7" presStyleCnt="14" custScaleX="133100" custScaleY="133100">
        <dgm:presLayoutVars>
          <dgm:bulletEnabled val="1"/>
        </dgm:presLayoutVars>
      </dgm:prSet>
      <dgm:spPr>
        <a:prstGeom prst="roundRect">
          <a:avLst/>
        </a:prstGeom>
      </dgm:spPr>
    </dgm:pt>
    <dgm:pt modelId="{8BA0C7BF-E841-49F8-8CAE-E4B48D20D1E5}" type="pres">
      <dgm:prSet presAssocID="{A936ECAD-7FB7-4194-BA04-04542C6F9D04}" presName="spNode" presStyleCnt="0"/>
      <dgm:spPr/>
    </dgm:pt>
    <dgm:pt modelId="{5C4FA63B-B83C-4C38-B35D-F898AA0C2B76}" type="pres">
      <dgm:prSet presAssocID="{020546D8-48CA-4415-BAE2-909F84A6D59F}" presName="sibTrans" presStyleLbl="sibTrans1D1" presStyleIdx="7" presStyleCnt="14"/>
      <dgm:spPr>
        <a:custGeom>
          <a:avLst/>
          <a:gdLst/>
          <a:ahLst/>
          <a:cxnLst/>
          <a:rect l="0" t="0" r="0" b="0"/>
          <a:pathLst>
            <a:path>
              <a:moveTo>
                <a:pt x="346325" y="3713373"/>
              </a:moveTo>
              <a:arcTo wR="2455931" hR="2455931" stAng="8952162" swAng="676486"/>
            </a:path>
          </a:pathLst>
        </a:custGeom>
      </dgm:spPr>
    </dgm:pt>
    <dgm:pt modelId="{6C1D0039-92C1-4C2C-BA87-F62FC9625DFF}" type="pres">
      <dgm:prSet presAssocID="{B4528172-8361-4F8D-AFDD-C4886B6CE3EE}" presName="node" presStyleLbl="node1" presStyleIdx="8" presStyleCnt="14" custScaleX="133100" custScaleY="133100">
        <dgm:presLayoutVars>
          <dgm:bulletEnabled val="1"/>
        </dgm:presLayoutVars>
      </dgm:prSet>
      <dgm:spPr>
        <a:prstGeom prst="roundRect">
          <a:avLst/>
        </a:prstGeom>
      </dgm:spPr>
    </dgm:pt>
    <dgm:pt modelId="{A7BD2E74-3F27-4EF0-8BCE-7CB415B603F7}" type="pres">
      <dgm:prSet presAssocID="{B4528172-8361-4F8D-AFDD-C4886B6CE3EE}" presName="spNode" presStyleCnt="0"/>
      <dgm:spPr/>
    </dgm:pt>
    <dgm:pt modelId="{DE244B91-A6FB-4425-8DF3-C5F161BDE055}" type="pres">
      <dgm:prSet presAssocID="{2BAC7B75-B604-415D-A01A-368BCAE1555D}" presName="sibTrans" presStyleLbl="sibTrans1D1" presStyleIdx="8" presStyleCnt="14"/>
      <dgm:spPr>
        <a:custGeom>
          <a:avLst/>
          <a:gdLst/>
          <a:ahLst/>
          <a:cxnLst/>
          <a:rect l="0" t="0" r="0" b="0"/>
          <a:pathLst>
            <a:path>
              <a:moveTo>
                <a:pt x="2038809" y="4876180"/>
              </a:moveTo>
              <a:arcTo wR="2455931" hR="2455931" stAng="5986719" swAng="331955"/>
            </a:path>
          </a:pathLst>
        </a:custGeom>
      </dgm:spPr>
    </dgm:pt>
    <dgm:pt modelId="{A63C85FC-4EC3-4197-BC33-664DF1BD7411}" type="pres">
      <dgm:prSet presAssocID="{7892E2B1-9E52-45A5-A825-73F3347AAF95}" presName="node" presStyleLbl="node1" presStyleIdx="9" presStyleCnt="14" custScaleX="133100" custScaleY="133100">
        <dgm:presLayoutVars>
          <dgm:bulletEnabled val="1"/>
        </dgm:presLayoutVars>
      </dgm:prSet>
      <dgm:spPr>
        <a:xfrm>
          <a:off x="1073165" y="3923920"/>
          <a:ext cx="829474" cy="539158"/>
        </a:xfrm>
        <a:prstGeom prst="roundRect">
          <a:avLst/>
        </a:prstGeom>
      </dgm:spPr>
    </dgm:pt>
    <dgm:pt modelId="{6B24BE88-4421-4260-BC68-91ED0F206E78}" type="pres">
      <dgm:prSet presAssocID="{7892E2B1-9E52-45A5-A825-73F3347AAF95}" presName="spNode" presStyleCnt="0"/>
      <dgm:spPr/>
    </dgm:pt>
    <dgm:pt modelId="{587657BB-1E41-4C2E-808D-B5C1271B6258}" type="pres">
      <dgm:prSet presAssocID="{CD7E29D1-95D2-4E32-B1B5-E46BF70C8369}" presName="sibTrans" presStyleLbl="sibTrans1D1" presStyleIdx="9" presStyleCnt="14"/>
      <dgm:spPr>
        <a:custGeom>
          <a:avLst/>
          <a:gdLst/>
          <a:ahLst/>
          <a:cxnLst/>
          <a:rect l="0" t="0" r="0" b="0"/>
          <a:pathLst>
            <a:path>
              <a:moveTo>
                <a:pt x="973632" y="4414090"/>
              </a:moveTo>
              <a:arcTo wR="2455931" hR="2455931" stAng="7627512" swAng="339421"/>
            </a:path>
          </a:pathLst>
        </a:custGeom>
      </dgm:spPr>
    </dgm:pt>
    <dgm:pt modelId="{8298107A-BFDC-439A-924A-325E7CECDF4B}" type="pres">
      <dgm:prSet presAssocID="{2DA32482-76C1-499E-96E7-D5E38B9E03E6}" presName="node" presStyleLbl="node1" presStyleIdx="10" presStyleCnt="14" custScaleX="133100" custScaleY="133100">
        <dgm:presLayoutVars>
          <dgm:bulletEnabled val="1"/>
        </dgm:presLayoutVars>
      </dgm:prSet>
      <dgm:spPr>
        <a:prstGeom prst="roundRect">
          <a:avLst/>
        </a:prstGeom>
      </dgm:spPr>
    </dgm:pt>
    <dgm:pt modelId="{59762732-10FE-49E2-9568-54F7A3512E58}" type="pres">
      <dgm:prSet presAssocID="{2DA32482-76C1-499E-96E7-D5E38B9E03E6}" presName="spNode" presStyleCnt="0"/>
      <dgm:spPr/>
    </dgm:pt>
    <dgm:pt modelId="{25F25EB2-C290-43C3-9736-24E5C604A706}" type="pres">
      <dgm:prSet presAssocID="{B39E99F2-CED2-4940-B00D-5005A47979DD}" presName="sibTrans" presStyleLbl="sibTrans1D1" presStyleIdx="10" presStyleCnt="14"/>
      <dgm:spPr>
        <a:custGeom>
          <a:avLst/>
          <a:gdLst/>
          <a:ahLst/>
          <a:cxnLst/>
          <a:rect l="0" t="0" r="0" b="0"/>
          <a:pathLst>
            <a:path>
              <a:moveTo>
                <a:pt x="15043" y="2727344"/>
              </a:moveTo>
              <a:arcTo wR="2455931" hR="2455931" stAng="10419305" swAng="761389"/>
            </a:path>
          </a:pathLst>
        </a:custGeom>
      </dgm:spPr>
    </dgm:pt>
    <dgm:pt modelId="{406C84F8-24B7-4521-8CAC-99435E61C59C}" type="pres">
      <dgm:prSet presAssocID="{0FF9347E-1F7B-4B1D-A2E1-7EF875105BC8}" presName="node" presStyleLbl="node1" presStyleIdx="11" presStyleCnt="14" custScaleX="133100" custScaleY="133100">
        <dgm:presLayoutVars>
          <dgm:bulletEnabled val="1"/>
        </dgm:presLayoutVars>
      </dgm:prSet>
      <dgm:spPr>
        <a:prstGeom prst="roundRect">
          <a:avLst/>
        </a:prstGeom>
      </dgm:spPr>
    </dgm:pt>
    <dgm:pt modelId="{F5726302-52C4-4DB1-B14B-BD503C0D7E9E}" type="pres">
      <dgm:prSet presAssocID="{0FF9347E-1F7B-4B1D-A2E1-7EF875105BC8}" presName="spNode" presStyleCnt="0"/>
      <dgm:spPr/>
    </dgm:pt>
    <dgm:pt modelId="{5EC8414C-07A1-4E99-B4BF-7F2F22BDBBD3}" type="pres">
      <dgm:prSet presAssocID="{5957052B-D5CE-4D19-979E-C3BD20048798}" presName="sibTrans" presStyleLbl="sibTrans1D1" presStyleIdx="11" presStyleCnt="14"/>
      <dgm:spPr>
        <a:custGeom>
          <a:avLst/>
          <a:gdLst/>
          <a:ahLst/>
          <a:cxnLst/>
          <a:rect l="0" t="0" r="0" b="0"/>
          <a:pathLst>
            <a:path>
              <a:moveTo>
                <a:pt x="141191" y="1635214"/>
              </a:moveTo>
              <a:arcTo wR="2455931" hR="2455931" stAng="11971352" swAng="676486"/>
            </a:path>
          </a:pathLst>
        </a:custGeom>
      </dgm:spPr>
    </dgm:pt>
    <dgm:pt modelId="{A96677B9-9B0F-44E1-9546-0601E84BE731}" type="pres">
      <dgm:prSet presAssocID="{438F672A-C491-4F45-A3F7-6AA1CD1FD095}" presName="node" presStyleLbl="node1" presStyleIdx="12" presStyleCnt="14" custScaleX="133100" custScaleY="133100">
        <dgm:presLayoutVars>
          <dgm:bulletEnabled val="1"/>
        </dgm:presLayoutVars>
      </dgm:prSet>
      <dgm:spPr>
        <a:prstGeom prst="roundRect">
          <a:avLst/>
        </a:prstGeom>
      </dgm:spPr>
    </dgm:pt>
    <dgm:pt modelId="{E47E75DD-3659-4FED-949D-EB2A337D96CC}" type="pres">
      <dgm:prSet presAssocID="{438F672A-C491-4F45-A3F7-6AA1CD1FD095}" presName="spNode" presStyleCnt="0"/>
      <dgm:spPr/>
    </dgm:pt>
    <dgm:pt modelId="{1A897671-D874-415E-9B7A-6A3C920C59B3}" type="pres">
      <dgm:prSet presAssocID="{135CC889-0A11-4DEF-8F2D-899D37E849B3}" presName="sibTrans" presStyleLbl="sibTrans1D1" presStyleIdx="12" presStyleCnt="14"/>
      <dgm:spPr>
        <a:custGeom>
          <a:avLst/>
          <a:gdLst/>
          <a:ahLst/>
          <a:cxnLst/>
          <a:rect l="0" t="0" r="0" b="0"/>
          <a:pathLst>
            <a:path>
              <a:moveTo>
                <a:pt x="787829" y="653423"/>
              </a:moveTo>
              <a:arcTo wR="2455931" hR="2455931" stAng="13633067" swAng="339421"/>
            </a:path>
          </a:pathLst>
        </a:custGeom>
      </dgm:spPr>
    </dgm:pt>
    <dgm:pt modelId="{78DEB0B6-0B82-475C-82E0-8E5453048628}" type="pres">
      <dgm:prSet presAssocID="{FF2F34B5-18FA-45EC-B538-80BC33693AB9}" presName="node" presStyleLbl="node1" presStyleIdx="13" presStyleCnt="14" custScaleX="133100" custScaleY="133100">
        <dgm:presLayoutVars>
          <dgm:bulletEnabled val="1"/>
        </dgm:presLayoutVars>
      </dgm:prSet>
      <dgm:spPr>
        <a:prstGeom prst="roundRect">
          <a:avLst/>
        </a:prstGeom>
      </dgm:spPr>
    </dgm:pt>
    <dgm:pt modelId="{BAE2F3E2-EF1E-4AB6-AC0E-C856FB0B0C91}" type="pres">
      <dgm:prSet presAssocID="{FF2F34B5-18FA-45EC-B538-80BC33693AB9}" presName="spNode" presStyleCnt="0"/>
      <dgm:spPr/>
    </dgm:pt>
    <dgm:pt modelId="{E422A57F-D614-4534-924B-257B8D363851}" type="pres">
      <dgm:prSet presAssocID="{87B3BF54-A40C-40BA-A4FA-89FB65182CBE}" presName="sibTrans" presStyleLbl="sibTrans1D1" presStyleIdx="13" presStyleCnt="14"/>
      <dgm:spPr>
        <a:custGeom>
          <a:avLst/>
          <a:gdLst/>
          <a:ahLst/>
          <a:cxnLst/>
          <a:rect l="0" t="0" r="0" b="0"/>
          <a:pathLst>
            <a:path>
              <a:moveTo>
                <a:pt x="1807412" y="87171"/>
              </a:moveTo>
              <a:arcTo wR="2455931" hR="2455931" stAng="15281326" swAng="331955"/>
            </a:path>
          </a:pathLst>
        </a:custGeom>
      </dgm:spPr>
    </dgm:pt>
  </dgm:ptLst>
  <dgm:cxnLst>
    <dgm:cxn modelId="{E17E3900-43CE-46CF-A256-090942D079F5}" srcId="{555E2EF1-24DA-4217-82D5-C1DFBDE3F533}" destId="{5DF7E7F2-26B6-4FE3-A3BF-024D133B5526}" srcOrd="0" destOrd="0" parTransId="{0F17502D-9C6A-4C7F-B0C0-24442F3BA88C}" sibTransId="{7B08889A-FBFC-4502-AA56-4A8E24A746DE}"/>
    <dgm:cxn modelId="{000A5D0B-E386-42AE-8A4D-BF654C94C13F}" type="presOf" srcId="{2DA32482-76C1-499E-96E7-D5E38B9E03E6}" destId="{8298107A-BFDC-439A-924A-325E7CECDF4B}" srcOrd="0" destOrd="0" presId="urn:microsoft.com/office/officeart/2005/8/layout/cycle6"/>
    <dgm:cxn modelId="{DF8FE20C-7DA3-43F1-B252-B02A93B3718F}" srcId="{555E2EF1-24DA-4217-82D5-C1DFBDE3F533}" destId="{7892E2B1-9E52-45A5-A825-73F3347AAF95}" srcOrd="9" destOrd="0" parTransId="{F06A2048-4FDF-4EE6-8B1E-6BFC923C5EFA}" sibTransId="{CD7E29D1-95D2-4E32-B1B5-E46BF70C8369}"/>
    <dgm:cxn modelId="{332CAF0F-8317-445A-841A-007E19BD6255}" type="presOf" srcId="{16D7674D-FE12-4512-A5D3-8B78B50C2434}" destId="{3BC4E179-24F1-4A11-BC52-111C97D8EF25}" srcOrd="0" destOrd="0" presId="urn:microsoft.com/office/officeart/2005/8/layout/cycle6"/>
    <dgm:cxn modelId="{7E09AF11-D423-48E6-B85E-A1BED06E0E57}" type="presOf" srcId="{87B3BF54-A40C-40BA-A4FA-89FB65182CBE}" destId="{E422A57F-D614-4534-924B-257B8D363851}" srcOrd="0" destOrd="0" presId="urn:microsoft.com/office/officeart/2005/8/layout/cycle6"/>
    <dgm:cxn modelId="{5E070213-14B8-4F7F-A93B-35D294C376AE}" srcId="{555E2EF1-24DA-4217-82D5-C1DFBDE3F533}" destId="{0FF9347E-1F7B-4B1D-A2E1-7EF875105BC8}" srcOrd="11" destOrd="0" parTransId="{67B0FDC2-5BFE-45BC-A22A-6E3B087253C4}" sibTransId="{5957052B-D5CE-4D19-979E-C3BD20048798}"/>
    <dgm:cxn modelId="{76F66017-8FEF-465B-8508-9B411D2A013B}" srcId="{555E2EF1-24DA-4217-82D5-C1DFBDE3F533}" destId="{438F672A-C491-4F45-A3F7-6AA1CD1FD095}" srcOrd="12" destOrd="0" parTransId="{6091048A-8E49-40DE-ABD0-66D31727C97F}" sibTransId="{135CC889-0A11-4DEF-8F2D-899D37E849B3}"/>
    <dgm:cxn modelId="{7B20221A-707C-4E8F-A4A1-C93832D12D25}" type="presOf" srcId="{5957052B-D5CE-4D19-979E-C3BD20048798}" destId="{5EC8414C-07A1-4E99-B4BF-7F2F22BDBBD3}" srcOrd="0" destOrd="0" presId="urn:microsoft.com/office/officeart/2005/8/layout/cycle6"/>
    <dgm:cxn modelId="{A525F024-33EF-415F-916C-E3C41DA0CE00}" srcId="{555E2EF1-24DA-4217-82D5-C1DFBDE3F533}" destId="{B4528172-8361-4F8D-AFDD-C4886B6CE3EE}" srcOrd="8" destOrd="0" parTransId="{F3F23BB9-C256-4609-9F6B-ECF8AB2EDE8E}" sibTransId="{2BAC7B75-B604-415D-A01A-368BCAE1555D}"/>
    <dgm:cxn modelId="{90DB9E2B-FA0E-453B-8784-3A9F4576A415}" type="presOf" srcId="{CD7E29D1-95D2-4E32-B1B5-E46BF70C8369}" destId="{587657BB-1E41-4C2E-808D-B5C1271B6258}" srcOrd="0" destOrd="0" presId="urn:microsoft.com/office/officeart/2005/8/layout/cycle6"/>
    <dgm:cxn modelId="{1E6FBA2F-4E4C-4D21-AAC0-DE0584736874}" srcId="{555E2EF1-24DA-4217-82D5-C1DFBDE3F533}" destId="{9160BEC3-9951-4B53-8E79-C0718DE80EBE}" srcOrd="3" destOrd="0" parTransId="{75979DB2-9876-4512-8E5A-5C54C2056779}" sibTransId="{C2E6803A-242A-42A7-8E93-F713D1AA4D5A}"/>
    <dgm:cxn modelId="{C856B73E-7490-43C2-88CD-78A8394B872F}" type="presOf" srcId="{C2E6803A-242A-42A7-8E93-F713D1AA4D5A}" destId="{5EF4530B-74A8-4200-97BA-9A685E5A4970}" srcOrd="0" destOrd="0" presId="urn:microsoft.com/office/officeart/2005/8/layout/cycle6"/>
    <dgm:cxn modelId="{A22EA05B-D6B3-4F87-B43E-77A3099AEE43}" type="presOf" srcId="{135CC889-0A11-4DEF-8F2D-899D37E849B3}" destId="{1A897671-D874-415E-9B7A-6A3C920C59B3}" srcOrd="0" destOrd="0" presId="urn:microsoft.com/office/officeart/2005/8/layout/cycle6"/>
    <dgm:cxn modelId="{8871D25C-2BBB-4AC8-BB2A-298B64E1C354}" type="presOf" srcId="{0DC550FB-87D8-4148-AC09-8DACAEB7641F}" destId="{28B8AD22-9706-47F4-93FA-5E96C46E8127}" srcOrd="0" destOrd="0" presId="urn:microsoft.com/office/officeart/2005/8/layout/cycle6"/>
    <dgm:cxn modelId="{6689D846-64D7-4E30-A3AE-AC357721DA75}" type="presOf" srcId="{7892E2B1-9E52-45A5-A825-73F3347AAF95}" destId="{A63C85FC-4EC3-4197-BC33-664DF1BD7411}" srcOrd="0" destOrd="0" presId="urn:microsoft.com/office/officeart/2005/8/layout/cycle6"/>
    <dgm:cxn modelId="{A9B90667-8766-43D9-A481-1B1EABDF19E8}" srcId="{555E2EF1-24DA-4217-82D5-C1DFBDE3F533}" destId="{2DA32482-76C1-499E-96E7-D5E38B9E03E6}" srcOrd="10" destOrd="0" parTransId="{BCF3306B-3C9B-4758-BB9D-3ABB680DC85F}" sibTransId="{B39E99F2-CED2-4940-B00D-5005A47979DD}"/>
    <dgm:cxn modelId="{8517C647-E818-47D8-9B59-F485AB6EF67C}" srcId="{555E2EF1-24DA-4217-82D5-C1DFBDE3F533}" destId="{49417BFB-C361-47BB-B6A4-BE76C2A84677}" srcOrd="6" destOrd="0" parTransId="{1F61390C-2846-4F20-B8D7-AC0E10E59668}" sibTransId="{CCC7CE9B-BC4C-4099-8941-A153D9E5AED2}"/>
    <dgm:cxn modelId="{F67AD948-90B5-4A4B-82A2-4B83CA9B359E}" srcId="{555E2EF1-24DA-4217-82D5-C1DFBDE3F533}" destId="{19F9869F-29A0-4DAC-97F3-C70C6001DC23}" srcOrd="5" destOrd="0" parTransId="{CE3CF898-DDD8-4353-88F6-388892CADAAC}" sibTransId="{E80F1C39-58CA-499C-815B-6AADBCEE0831}"/>
    <dgm:cxn modelId="{41093649-BDDA-44F7-9256-6E071BD69DA4}" type="presOf" srcId="{0FF9347E-1F7B-4B1D-A2E1-7EF875105BC8}" destId="{406C84F8-24B7-4521-8CAC-99435E61C59C}" srcOrd="0" destOrd="0" presId="urn:microsoft.com/office/officeart/2005/8/layout/cycle6"/>
    <dgm:cxn modelId="{B15C0E73-28A5-4899-BBDD-95356631AB15}" srcId="{555E2EF1-24DA-4217-82D5-C1DFBDE3F533}" destId="{3B05D6D3-19E4-48DE-83B8-84F3D5D6486B}" srcOrd="1" destOrd="0" parTransId="{6B5D217B-96B6-47E1-B8F9-62FADA97EB6D}" sibTransId="{83F64CE7-BF15-4F17-BFD7-20B2BBBCAD3D}"/>
    <dgm:cxn modelId="{DBF94675-9C09-4294-BE4B-1E958497CEC4}" type="presOf" srcId="{CCC7CE9B-BC4C-4099-8941-A153D9E5AED2}" destId="{47E6E17A-1C85-43BC-AB15-A47E4758AF7B}" srcOrd="0" destOrd="0" presId="urn:microsoft.com/office/officeart/2005/8/layout/cycle6"/>
    <dgm:cxn modelId="{25AB9456-E524-487D-88A4-9C20BC4A31DC}" type="presOf" srcId="{FF2F34B5-18FA-45EC-B538-80BC33693AB9}" destId="{78DEB0B6-0B82-475C-82E0-8E5453048628}" srcOrd="0" destOrd="0" presId="urn:microsoft.com/office/officeart/2005/8/layout/cycle6"/>
    <dgm:cxn modelId="{B1017777-C5A4-4F21-A081-C4E00B2407E6}" type="presOf" srcId="{83F64CE7-BF15-4F17-BFD7-20B2BBBCAD3D}" destId="{ED1EB371-1F3C-428F-AB5E-AE3F9673FEDF}" srcOrd="0" destOrd="0" presId="urn:microsoft.com/office/officeart/2005/8/layout/cycle6"/>
    <dgm:cxn modelId="{C156DC77-C663-4423-96AA-07C185B26165}" type="presOf" srcId="{B4528172-8361-4F8D-AFDD-C4886B6CE3EE}" destId="{6C1D0039-92C1-4C2C-BA87-F62FC9625DFF}" srcOrd="0" destOrd="0" presId="urn:microsoft.com/office/officeart/2005/8/layout/cycle6"/>
    <dgm:cxn modelId="{19653E81-02BC-438B-B3EF-4CE80EA15F8B}" type="presOf" srcId="{555E2EF1-24DA-4217-82D5-C1DFBDE3F533}" destId="{5985B77D-EB8A-4345-A3DC-AEEF378BEAD0}" srcOrd="0" destOrd="0" presId="urn:microsoft.com/office/officeart/2005/8/layout/cycle6"/>
    <dgm:cxn modelId="{8B17598A-EABF-4790-8261-0ADE80205CE7}" type="presOf" srcId="{A936ECAD-7FB7-4194-BA04-04542C6F9D04}" destId="{9700DC01-D4E8-496C-865D-EFA28FFD65EF}" srcOrd="0" destOrd="0" presId="urn:microsoft.com/office/officeart/2005/8/layout/cycle6"/>
    <dgm:cxn modelId="{E4E89B8B-5192-4CDE-8D5A-F8E1F705A4D3}" type="presOf" srcId="{B39E99F2-CED2-4940-B00D-5005A47979DD}" destId="{25F25EB2-C290-43C3-9736-24E5C604A706}" srcOrd="0" destOrd="0" presId="urn:microsoft.com/office/officeart/2005/8/layout/cycle6"/>
    <dgm:cxn modelId="{B12D1992-EA47-44D2-AF80-CAB2C16A6D66}" type="presOf" srcId="{303798F4-25AB-4BE0-840B-6511272BB2F3}" destId="{A538D468-32ED-4352-A44C-2C3EAF7724C8}" srcOrd="0" destOrd="0" presId="urn:microsoft.com/office/officeart/2005/8/layout/cycle6"/>
    <dgm:cxn modelId="{CB2A7B9D-6A75-4C07-8553-4FFE3DB0818F}" type="presOf" srcId="{7B08889A-FBFC-4502-AA56-4A8E24A746DE}" destId="{AAD5E8BD-28CF-409F-95F4-50DE66F02F2E}" srcOrd="0" destOrd="0" presId="urn:microsoft.com/office/officeart/2005/8/layout/cycle6"/>
    <dgm:cxn modelId="{494FA5A4-8693-410B-97D0-67AE772CB726}" type="presOf" srcId="{49417BFB-C361-47BB-B6A4-BE76C2A84677}" destId="{278EA87D-F875-46F0-B77F-F0D5F7A7BED5}" srcOrd="0" destOrd="0" presId="urn:microsoft.com/office/officeart/2005/8/layout/cycle6"/>
    <dgm:cxn modelId="{1752BFA5-4960-4553-B341-D18B6F800FDC}" type="presOf" srcId="{5DF7E7F2-26B6-4FE3-A3BF-024D133B5526}" destId="{FE2B3C53-02DA-4A08-9FCA-F61F0F418BC2}" srcOrd="0" destOrd="0" presId="urn:microsoft.com/office/officeart/2005/8/layout/cycle6"/>
    <dgm:cxn modelId="{EA892FB2-F38A-48CE-813A-1E42221EA2BB}" type="presOf" srcId="{E80F1C39-58CA-499C-815B-6AADBCEE0831}" destId="{59D29B3C-3B1D-4281-8B67-85545B424695}" srcOrd="0" destOrd="0" presId="urn:microsoft.com/office/officeart/2005/8/layout/cycle6"/>
    <dgm:cxn modelId="{A3239EC2-4A9E-46C7-9DE5-C587BD85D270}" type="presOf" srcId="{2BAC7B75-B604-415D-A01A-368BCAE1555D}" destId="{DE244B91-A6FB-4425-8DF3-C5F161BDE055}" srcOrd="0" destOrd="0" presId="urn:microsoft.com/office/officeart/2005/8/layout/cycle6"/>
    <dgm:cxn modelId="{60875FC7-A1D8-4A3B-A619-5C10B49AD268}" type="presOf" srcId="{19F9869F-29A0-4DAC-97F3-C70C6001DC23}" destId="{ED9EA97D-DB30-43EB-81E8-E61FC6EED93D}" srcOrd="0" destOrd="0" presId="urn:microsoft.com/office/officeart/2005/8/layout/cycle6"/>
    <dgm:cxn modelId="{459E9FCB-2DDB-49A0-9493-146994CECD6D}" srcId="{555E2EF1-24DA-4217-82D5-C1DFBDE3F533}" destId="{0DC550FB-87D8-4148-AC09-8DACAEB7641F}" srcOrd="2" destOrd="0" parTransId="{50BBABA6-5AC4-4AB3-8152-3C151550AEFD}" sibTransId="{16D7674D-FE12-4512-A5D3-8B78B50C2434}"/>
    <dgm:cxn modelId="{E96A72D0-2FAC-4531-8B8F-342B1FA57408}" srcId="{555E2EF1-24DA-4217-82D5-C1DFBDE3F533}" destId="{9E8E260A-762B-4D94-BC94-1BC75D93B9B7}" srcOrd="4" destOrd="0" parTransId="{F0CC6332-4C04-412A-8C25-8143EF29D2A2}" sibTransId="{303798F4-25AB-4BE0-840B-6511272BB2F3}"/>
    <dgm:cxn modelId="{B1F24DD8-0171-478E-A3D9-C1D7134BEA23}" srcId="{555E2EF1-24DA-4217-82D5-C1DFBDE3F533}" destId="{A936ECAD-7FB7-4194-BA04-04542C6F9D04}" srcOrd="7" destOrd="0" parTransId="{9155C243-1053-453C-B6E6-4EE98C270CC6}" sibTransId="{020546D8-48CA-4415-BAE2-909F84A6D59F}"/>
    <dgm:cxn modelId="{1BD506DF-CCB5-479C-8C77-65F2404F2B62}" type="presOf" srcId="{020546D8-48CA-4415-BAE2-909F84A6D59F}" destId="{5C4FA63B-B83C-4C38-B35D-F898AA0C2B76}" srcOrd="0" destOrd="0" presId="urn:microsoft.com/office/officeart/2005/8/layout/cycle6"/>
    <dgm:cxn modelId="{6795F8E5-25C9-4A14-A542-B6EB2F555D85}" type="presOf" srcId="{9160BEC3-9951-4B53-8E79-C0718DE80EBE}" destId="{24978A94-B3EC-4C73-A4C5-4CB0BE7BD05E}" srcOrd="0" destOrd="0" presId="urn:microsoft.com/office/officeart/2005/8/layout/cycle6"/>
    <dgm:cxn modelId="{B88F23EC-4BA3-4108-AE5B-344525847594}" type="presOf" srcId="{3B05D6D3-19E4-48DE-83B8-84F3D5D6486B}" destId="{7B7451D4-B7A4-4337-9E68-93A0B5C4CE65}" srcOrd="0" destOrd="0" presId="urn:microsoft.com/office/officeart/2005/8/layout/cycle6"/>
    <dgm:cxn modelId="{3F1CADEF-EAB9-4379-AE47-22359B0F8867}" type="presOf" srcId="{9E8E260A-762B-4D94-BC94-1BC75D93B9B7}" destId="{1575784F-49CC-4DEC-BAD9-CEBE1437438F}" srcOrd="0" destOrd="0" presId="urn:microsoft.com/office/officeart/2005/8/layout/cycle6"/>
    <dgm:cxn modelId="{4DE881F0-4076-4748-B5CE-1457B77001E9}" srcId="{555E2EF1-24DA-4217-82D5-C1DFBDE3F533}" destId="{FF2F34B5-18FA-45EC-B538-80BC33693AB9}" srcOrd="13" destOrd="0" parTransId="{FCE81C7D-B256-4CBC-9E8B-B7EF2047B1D6}" sibTransId="{87B3BF54-A40C-40BA-A4FA-89FB65182CBE}"/>
    <dgm:cxn modelId="{B41485F6-7D62-49C3-BAFE-383FA0DE1669}" type="presOf" srcId="{438F672A-C491-4F45-A3F7-6AA1CD1FD095}" destId="{A96677B9-9B0F-44E1-9546-0601E84BE731}" srcOrd="0" destOrd="0" presId="urn:microsoft.com/office/officeart/2005/8/layout/cycle6"/>
    <dgm:cxn modelId="{666B445F-6CE2-4A77-8E33-A91BB4460D1E}" type="presParOf" srcId="{5985B77D-EB8A-4345-A3DC-AEEF378BEAD0}" destId="{FE2B3C53-02DA-4A08-9FCA-F61F0F418BC2}" srcOrd="0" destOrd="0" presId="urn:microsoft.com/office/officeart/2005/8/layout/cycle6"/>
    <dgm:cxn modelId="{84FD6474-5057-4BDC-8DE4-82046BBFD484}" type="presParOf" srcId="{5985B77D-EB8A-4345-A3DC-AEEF378BEAD0}" destId="{8383C7AF-92A6-4A59-BFF0-BA19CB3AD19A}" srcOrd="1" destOrd="0" presId="urn:microsoft.com/office/officeart/2005/8/layout/cycle6"/>
    <dgm:cxn modelId="{342225B8-A3AB-4107-8701-384C21769051}" type="presParOf" srcId="{5985B77D-EB8A-4345-A3DC-AEEF378BEAD0}" destId="{AAD5E8BD-28CF-409F-95F4-50DE66F02F2E}" srcOrd="2" destOrd="0" presId="urn:microsoft.com/office/officeart/2005/8/layout/cycle6"/>
    <dgm:cxn modelId="{BF34A16B-2343-43BD-8811-88CE48D7E3C3}" type="presParOf" srcId="{5985B77D-EB8A-4345-A3DC-AEEF378BEAD0}" destId="{7B7451D4-B7A4-4337-9E68-93A0B5C4CE65}" srcOrd="3" destOrd="0" presId="urn:microsoft.com/office/officeart/2005/8/layout/cycle6"/>
    <dgm:cxn modelId="{84E9A988-BBE5-4DD3-BDA1-19419377CE40}" type="presParOf" srcId="{5985B77D-EB8A-4345-A3DC-AEEF378BEAD0}" destId="{B40AF622-50CB-4C96-BE09-AA69DA750075}" srcOrd="4" destOrd="0" presId="urn:microsoft.com/office/officeart/2005/8/layout/cycle6"/>
    <dgm:cxn modelId="{6296410E-5BB2-4372-8B37-67481185E070}" type="presParOf" srcId="{5985B77D-EB8A-4345-A3DC-AEEF378BEAD0}" destId="{ED1EB371-1F3C-428F-AB5E-AE3F9673FEDF}" srcOrd="5" destOrd="0" presId="urn:microsoft.com/office/officeart/2005/8/layout/cycle6"/>
    <dgm:cxn modelId="{96BED5D8-6A9E-4458-95BD-C9CAC9C608AA}" type="presParOf" srcId="{5985B77D-EB8A-4345-A3DC-AEEF378BEAD0}" destId="{28B8AD22-9706-47F4-93FA-5E96C46E8127}" srcOrd="6" destOrd="0" presId="urn:microsoft.com/office/officeart/2005/8/layout/cycle6"/>
    <dgm:cxn modelId="{1B553EF3-2826-40FF-94E2-DD025E4152C9}" type="presParOf" srcId="{5985B77D-EB8A-4345-A3DC-AEEF378BEAD0}" destId="{393DF5CE-2B5A-48D4-9863-D93DBC6F393C}" srcOrd="7" destOrd="0" presId="urn:microsoft.com/office/officeart/2005/8/layout/cycle6"/>
    <dgm:cxn modelId="{B344D2C8-BBA0-4917-9462-4B63B72A820C}" type="presParOf" srcId="{5985B77D-EB8A-4345-A3DC-AEEF378BEAD0}" destId="{3BC4E179-24F1-4A11-BC52-111C97D8EF25}" srcOrd="8" destOrd="0" presId="urn:microsoft.com/office/officeart/2005/8/layout/cycle6"/>
    <dgm:cxn modelId="{FF227B93-9EE1-47B4-A026-BE6BAC3AD694}" type="presParOf" srcId="{5985B77D-EB8A-4345-A3DC-AEEF378BEAD0}" destId="{24978A94-B3EC-4C73-A4C5-4CB0BE7BD05E}" srcOrd="9" destOrd="0" presId="urn:microsoft.com/office/officeart/2005/8/layout/cycle6"/>
    <dgm:cxn modelId="{E1B29EFE-9832-4DBB-8D5A-D960B597B7B6}" type="presParOf" srcId="{5985B77D-EB8A-4345-A3DC-AEEF378BEAD0}" destId="{DE528571-1103-4D91-86F4-E3EBA53691B2}" srcOrd="10" destOrd="0" presId="urn:microsoft.com/office/officeart/2005/8/layout/cycle6"/>
    <dgm:cxn modelId="{EA0B58AE-0BC3-4435-BA2B-A4E5A8C19613}" type="presParOf" srcId="{5985B77D-EB8A-4345-A3DC-AEEF378BEAD0}" destId="{5EF4530B-74A8-4200-97BA-9A685E5A4970}" srcOrd="11" destOrd="0" presId="urn:microsoft.com/office/officeart/2005/8/layout/cycle6"/>
    <dgm:cxn modelId="{C3D42627-1966-4112-8496-F3E311CF6838}" type="presParOf" srcId="{5985B77D-EB8A-4345-A3DC-AEEF378BEAD0}" destId="{1575784F-49CC-4DEC-BAD9-CEBE1437438F}" srcOrd="12" destOrd="0" presId="urn:microsoft.com/office/officeart/2005/8/layout/cycle6"/>
    <dgm:cxn modelId="{041379F0-8AA8-492E-9D3C-8DE176DB9F77}" type="presParOf" srcId="{5985B77D-EB8A-4345-A3DC-AEEF378BEAD0}" destId="{DFAB2D08-94D9-476D-8E25-479099EF7EEE}" srcOrd="13" destOrd="0" presId="urn:microsoft.com/office/officeart/2005/8/layout/cycle6"/>
    <dgm:cxn modelId="{6922604C-D628-48E1-87CA-905FC704F625}" type="presParOf" srcId="{5985B77D-EB8A-4345-A3DC-AEEF378BEAD0}" destId="{A538D468-32ED-4352-A44C-2C3EAF7724C8}" srcOrd="14" destOrd="0" presId="urn:microsoft.com/office/officeart/2005/8/layout/cycle6"/>
    <dgm:cxn modelId="{4C7144FC-D172-41D9-96A3-B5F3E3B85892}" type="presParOf" srcId="{5985B77D-EB8A-4345-A3DC-AEEF378BEAD0}" destId="{ED9EA97D-DB30-43EB-81E8-E61FC6EED93D}" srcOrd="15" destOrd="0" presId="urn:microsoft.com/office/officeart/2005/8/layout/cycle6"/>
    <dgm:cxn modelId="{07F6514E-6136-451D-90C3-96786801A77B}" type="presParOf" srcId="{5985B77D-EB8A-4345-A3DC-AEEF378BEAD0}" destId="{25A689C6-3E0D-4EA7-9E22-1AA13921EEE6}" srcOrd="16" destOrd="0" presId="urn:microsoft.com/office/officeart/2005/8/layout/cycle6"/>
    <dgm:cxn modelId="{0E35F341-8057-44D2-A155-71CD3F1935F1}" type="presParOf" srcId="{5985B77D-EB8A-4345-A3DC-AEEF378BEAD0}" destId="{59D29B3C-3B1D-4281-8B67-85545B424695}" srcOrd="17" destOrd="0" presId="urn:microsoft.com/office/officeart/2005/8/layout/cycle6"/>
    <dgm:cxn modelId="{AFDF92F6-10B6-49CF-AEB4-44F15848B08F}" type="presParOf" srcId="{5985B77D-EB8A-4345-A3DC-AEEF378BEAD0}" destId="{278EA87D-F875-46F0-B77F-F0D5F7A7BED5}" srcOrd="18" destOrd="0" presId="urn:microsoft.com/office/officeart/2005/8/layout/cycle6"/>
    <dgm:cxn modelId="{B70FD9DB-563A-4386-88DA-E8ECB17D09B3}" type="presParOf" srcId="{5985B77D-EB8A-4345-A3DC-AEEF378BEAD0}" destId="{32D3A3DF-E486-41D3-A090-A0E8A9D765A0}" srcOrd="19" destOrd="0" presId="urn:microsoft.com/office/officeart/2005/8/layout/cycle6"/>
    <dgm:cxn modelId="{F37C9752-0069-4256-BFD2-906969F8D776}" type="presParOf" srcId="{5985B77D-EB8A-4345-A3DC-AEEF378BEAD0}" destId="{47E6E17A-1C85-43BC-AB15-A47E4758AF7B}" srcOrd="20" destOrd="0" presId="urn:microsoft.com/office/officeart/2005/8/layout/cycle6"/>
    <dgm:cxn modelId="{5BED066A-85FF-4DE3-B32F-30019A516AC4}" type="presParOf" srcId="{5985B77D-EB8A-4345-A3DC-AEEF378BEAD0}" destId="{9700DC01-D4E8-496C-865D-EFA28FFD65EF}" srcOrd="21" destOrd="0" presId="urn:microsoft.com/office/officeart/2005/8/layout/cycle6"/>
    <dgm:cxn modelId="{A84ADDB4-8B9E-4F35-B452-508FD74CC2FC}" type="presParOf" srcId="{5985B77D-EB8A-4345-A3DC-AEEF378BEAD0}" destId="{8BA0C7BF-E841-49F8-8CAE-E4B48D20D1E5}" srcOrd="22" destOrd="0" presId="urn:microsoft.com/office/officeart/2005/8/layout/cycle6"/>
    <dgm:cxn modelId="{1D3C8B18-61E5-4F57-A3AD-12CF2235FA88}" type="presParOf" srcId="{5985B77D-EB8A-4345-A3DC-AEEF378BEAD0}" destId="{5C4FA63B-B83C-4C38-B35D-F898AA0C2B76}" srcOrd="23" destOrd="0" presId="urn:microsoft.com/office/officeart/2005/8/layout/cycle6"/>
    <dgm:cxn modelId="{5BF75924-FDA2-44FA-BB93-A6DF83CE999B}" type="presParOf" srcId="{5985B77D-EB8A-4345-A3DC-AEEF378BEAD0}" destId="{6C1D0039-92C1-4C2C-BA87-F62FC9625DFF}" srcOrd="24" destOrd="0" presId="urn:microsoft.com/office/officeart/2005/8/layout/cycle6"/>
    <dgm:cxn modelId="{33447A86-825E-404C-9302-018ED4CB2EB8}" type="presParOf" srcId="{5985B77D-EB8A-4345-A3DC-AEEF378BEAD0}" destId="{A7BD2E74-3F27-4EF0-8BCE-7CB415B603F7}" srcOrd="25" destOrd="0" presId="urn:microsoft.com/office/officeart/2005/8/layout/cycle6"/>
    <dgm:cxn modelId="{AFB14E78-1996-448C-BE16-BF4864D58BDD}" type="presParOf" srcId="{5985B77D-EB8A-4345-A3DC-AEEF378BEAD0}" destId="{DE244B91-A6FB-4425-8DF3-C5F161BDE055}" srcOrd="26" destOrd="0" presId="urn:microsoft.com/office/officeart/2005/8/layout/cycle6"/>
    <dgm:cxn modelId="{AE76B8F5-58D2-41E1-A53C-A4E6B7B816BA}" type="presParOf" srcId="{5985B77D-EB8A-4345-A3DC-AEEF378BEAD0}" destId="{A63C85FC-4EC3-4197-BC33-664DF1BD7411}" srcOrd="27" destOrd="0" presId="urn:microsoft.com/office/officeart/2005/8/layout/cycle6"/>
    <dgm:cxn modelId="{A40B908D-6532-4808-87F5-CB3625B9C09C}" type="presParOf" srcId="{5985B77D-EB8A-4345-A3DC-AEEF378BEAD0}" destId="{6B24BE88-4421-4260-BC68-91ED0F206E78}" srcOrd="28" destOrd="0" presId="urn:microsoft.com/office/officeart/2005/8/layout/cycle6"/>
    <dgm:cxn modelId="{130BA76B-351D-4016-B624-5DF801940B2D}" type="presParOf" srcId="{5985B77D-EB8A-4345-A3DC-AEEF378BEAD0}" destId="{587657BB-1E41-4C2E-808D-B5C1271B6258}" srcOrd="29" destOrd="0" presId="urn:microsoft.com/office/officeart/2005/8/layout/cycle6"/>
    <dgm:cxn modelId="{E1ECB062-1833-4CDA-B92F-E85D598D5409}" type="presParOf" srcId="{5985B77D-EB8A-4345-A3DC-AEEF378BEAD0}" destId="{8298107A-BFDC-439A-924A-325E7CECDF4B}" srcOrd="30" destOrd="0" presId="urn:microsoft.com/office/officeart/2005/8/layout/cycle6"/>
    <dgm:cxn modelId="{59476F1D-5849-4A47-A003-D765AD52B8F1}" type="presParOf" srcId="{5985B77D-EB8A-4345-A3DC-AEEF378BEAD0}" destId="{59762732-10FE-49E2-9568-54F7A3512E58}" srcOrd="31" destOrd="0" presId="urn:microsoft.com/office/officeart/2005/8/layout/cycle6"/>
    <dgm:cxn modelId="{7395BA18-09C4-41C3-AC72-E9A7946CC34F}" type="presParOf" srcId="{5985B77D-EB8A-4345-A3DC-AEEF378BEAD0}" destId="{25F25EB2-C290-43C3-9736-24E5C604A706}" srcOrd="32" destOrd="0" presId="urn:microsoft.com/office/officeart/2005/8/layout/cycle6"/>
    <dgm:cxn modelId="{6DAF03F3-E839-4442-A707-EC4B230FFEBD}" type="presParOf" srcId="{5985B77D-EB8A-4345-A3DC-AEEF378BEAD0}" destId="{406C84F8-24B7-4521-8CAC-99435E61C59C}" srcOrd="33" destOrd="0" presId="urn:microsoft.com/office/officeart/2005/8/layout/cycle6"/>
    <dgm:cxn modelId="{2A5D8FF9-AFEA-429F-AF48-28FA6EFFD774}" type="presParOf" srcId="{5985B77D-EB8A-4345-A3DC-AEEF378BEAD0}" destId="{F5726302-52C4-4DB1-B14B-BD503C0D7E9E}" srcOrd="34" destOrd="0" presId="urn:microsoft.com/office/officeart/2005/8/layout/cycle6"/>
    <dgm:cxn modelId="{D23F7CE3-FED6-49B8-900C-277FE2961C26}" type="presParOf" srcId="{5985B77D-EB8A-4345-A3DC-AEEF378BEAD0}" destId="{5EC8414C-07A1-4E99-B4BF-7F2F22BDBBD3}" srcOrd="35" destOrd="0" presId="urn:microsoft.com/office/officeart/2005/8/layout/cycle6"/>
    <dgm:cxn modelId="{6D03B1A6-5AC2-4071-99FA-4F49073B1B89}" type="presParOf" srcId="{5985B77D-EB8A-4345-A3DC-AEEF378BEAD0}" destId="{A96677B9-9B0F-44E1-9546-0601E84BE731}" srcOrd="36" destOrd="0" presId="urn:microsoft.com/office/officeart/2005/8/layout/cycle6"/>
    <dgm:cxn modelId="{7F921282-6F27-4FDC-AC44-4AC0E309DC76}" type="presParOf" srcId="{5985B77D-EB8A-4345-A3DC-AEEF378BEAD0}" destId="{E47E75DD-3659-4FED-949D-EB2A337D96CC}" srcOrd="37" destOrd="0" presId="urn:microsoft.com/office/officeart/2005/8/layout/cycle6"/>
    <dgm:cxn modelId="{6FCB57F9-7EB3-46E8-9B6D-C066A0FC4AC9}" type="presParOf" srcId="{5985B77D-EB8A-4345-A3DC-AEEF378BEAD0}" destId="{1A897671-D874-415E-9B7A-6A3C920C59B3}" srcOrd="38" destOrd="0" presId="urn:microsoft.com/office/officeart/2005/8/layout/cycle6"/>
    <dgm:cxn modelId="{2E1B6373-7129-46DD-994C-E3B08EC9F494}" type="presParOf" srcId="{5985B77D-EB8A-4345-A3DC-AEEF378BEAD0}" destId="{78DEB0B6-0B82-475C-82E0-8E5453048628}" srcOrd="39" destOrd="0" presId="urn:microsoft.com/office/officeart/2005/8/layout/cycle6"/>
    <dgm:cxn modelId="{2797DA57-32BA-4AF0-B8FC-B87013EB9F75}" type="presParOf" srcId="{5985B77D-EB8A-4345-A3DC-AEEF378BEAD0}" destId="{BAE2F3E2-EF1E-4AB6-AC0E-C856FB0B0C91}" srcOrd="40" destOrd="0" presId="urn:microsoft.com/office/officeart/2005/8/layout/cycle6"/>
    <dgm:cxn modelId="{3F170823-0288-4AC0-8E7B-4C113E0B5070}" type="presParOf" srcId="{5985B77D-EB8A-4345-A3DC-AEEF378BEAD0}" destId="{E422A57F-D614-4534-924B-257B8D363851}" srcOrd="4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3C8A2E"/>
        </a:solidFill>
        <a:ln w="38100">
          <a:solidFill>
            <a:srgbClr val="3C8A2E"/>
          </a:solidFill>
        </a:ln>
      </dgm:spPr>
      <dgm:t>
        <a:bodyPr/>
        <a:lstStyle/>
        <a:p>
          <a:r>
            <a:rPr lang="fr-CH" sz="1200" b="1" dirty="0">
              <a:solidFill>
                <a:schemeClr val="bg1">
                  <a:lumMod val="95000"/>
                </a:schemeClr>
              </a:solidFill>
            </a:rPr>
            <a:t>Réception des profils et évaluation des dossiers</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ln w="38100">
          <a:solidFill>
            <a:srgbClr val="3C8A2E"/>
          </a:solidFill>
        </a:ln>
      </dgm:spPr>
      <dgm:t>
        <a:bodyPr/>
        <a:lstStyle/>
        <a:p>
          <a:r>
            <a:rPr lang="fr-CH" sz="1200" dirty="0"/>
            <a:t>Fixation de salaire</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2969FE17-BD4C-4F04-BBC1-2264641033F0}">
      <dgm:prSet phldrT="[Texte]" custT="1"/>
      <dgm:spPr>
        <a:solidFill>
          <a:srgbClr val="3C8A2E"/>
        </a:solidFill>
        <a:ln w="38100">
          <a:solidFill>
            <a:srgbClr val="3C8A2E"/>
          </a:solidFill>
        </a:ln>
      </dgm:spPr>
      <dgm:t>
        <a:bodyPr/>
        <a:lstStyle/>
        <a:p>
          <a:pPr marL="0" lvl="0" indent="0" algn="ctr" defTabSz="622300">
            <a:lnSpc>
              <a:spcPct val="90000"/>
            </a:lnSpc>
            <a:spcBef>
              <a:spcPct val="0"/>
            </a:spcBef>
            <a:spcAft>
              <a:spcPct val="35000"/>
            </a:spcAft>
          </a:pPr>
          <a:r>
            <a:rPr lang="fr-CH" sz="1200" b="1" kern="1200" dirty="0">
              <a:solidFill>
                <a:schemeClr val="bg1">
                  <a:lumMod val="95000"/>
                </a:schemeClr>
              </a:solidFill>
            </a:rPr>
            <a:t>Entretiens</a:t>
          </a:r>
          <a:endParaRPr lang="fr-CH" sz="1200" b="1" kern="1200" dirty="0">
            <a:solidFill>
              <a:schemeClr val="bg1">
                <a:lumMod val="95000"/>
              </a:schemeClr>
            </a:solidFill>
            <a:latin typeface="Arial"/>
            <a:ea typeface="+mn-ea"/>
            <a:cs typeface="+mn-cs"/>
          </a:endParaRPr>
        </a:p>
      </dgm:t>
    </dgm:pt>
    <dgm:pt modelId="{3827696B-5BB3-4B94-9AB0-0480197ABFB3}" type="parTrans" cxnId="{8F905E7E-AF46-49F1-BC9A-C054E9341542}">
      <dgm:prSet/>
      <dgm:spPr/>
      <dgm:t>
        <a:bodyPr/>
        <a:lstStyle/>
        <a:p>
          <a:endParaRPr lang="fr-CH" sz="1200"/>
        </a:p>
      </dgm:t>
    </dgm:pt>
    <dgm:pt modelId="{C9BBDC66-59E9-4BEE-98D2-3CF2C1095AF3}" type="sibTrans" cxnId="{8F905E7E-AF46-49F1-BC9A-C054E9341542}">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2135916" y="462360"/>
          <a:ext cx="2368719" cy="947487"/>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2969FE17-BD4C-4F04-BBC1-2264641033F0}">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gm:t>
    </dgm:pt>
    <dgm:pt modelId="{3827696B-5BB3-4B94-9AB0-0480197ABFB3}" type="parTrans" cxnId="{8F905E7E-AF46-49F1-BC9A-C054E9341542}">
      <dgm:prSet/>
      <dgm:spPr/>
      <dgm:t>
        <a:bodyPr/>
        <a:lstStyle/>
        <a:p>
          <a:endParaRPr lang="fr-CH" sz="1200"/>
        </a:p>
      </dgm:t>
    </dgm:pt>
    <dgm:pt modelId="{C9BBDC66-59E9-4BEE-98D2-3CF2C1095AF3}" type="sibTrans" cxnId="{8F905E7E-AF46-49F1-BC9A-C054E9341542}">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custLinFactNeighborY="48">
        <dgm:presLayoutVars>
          <dgm:chMax val="0"/>
          <dgm:chPref val="0"/>
          <dgm:bulletEnabled val="1"/>
        </dgm:presLayoutVars>
      </dgm:prSet>
      <dgm:spPr>
        <a:xfrm>
          <a:off x="1476" y="178410"/>
          <a:ext cx="1798945" cy="719578"/>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0527" y="178410"/>
          <a:ext cx="1798945" cy="719578"/>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39578" y="178410"/>
          <a:ext cx="1798945" cy="719578"/>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2969FE17-BD4C-4F04-BBC1-2264641033F0}">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gm:t>
    </dgm:pt>
    <dgm:pt modelId="{3827696B-5BB3-4B94-9AB0-0480197ABFB3}" type="parTrans" cxnId="{8F905E7E-AF46-49F1-BC9A-C054E9341542}">
      <dgm:prSet/>
      <dgm:spPr/>
      <dgm:t>
        <a:bodyPr/>
        <a:lstStyle/>
        <a:p>
          <a:endParaRPr lang="fr-CH" sz="1200"/>
        </a:p>
      </dgm:t>
    </dgm:pt>
    <dgm:pt modelId="{C9BBDC66-59E9-4BEE-98D2-3CF2C1095AF3}" type="sibTrans" cxnId="{8F905E7E-AF46-49F1-BC9A-C054E9341542}">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a:xfrm>
          <a:off x="1476" y="178410"/>
          <a:ext cx="1798945" cy="719578"/>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0527" y="178410"/>
          <a:ext cx="1798945" cy="719578"/>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39578" y="178410"/>
          <a:ext cx="1798945" cy="719578"/>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2969FE17-BD4C-4F04-BBC1-2264641033F0}">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gm:t>
    </dgm:pt>
    <dgm:pt modelId="{3827696B-5BB3-4B94-9AB0-0480197ABFB3}" type="parTrans" cxnId="{8F905E7E-AF46-49F1-BC9A-C054E9341542}">
      <dgm:prSet/>
      <dgm:spPr/>
      <dgm:t>
        <a:bodyPr/>
        <a:lstStyle/>
        <a:p>
          <a:endParaRPr lang="fr-CH" sz="1200"/>
        </a:p>
      </dgm:t>
    </dgm:pt>
    <dgm:pt modelId="{C9BBDC66-59E9-4BEE-98D2-3CF2C1095AF3}" type="sibTrans" cxnId="{8F905E7E-AF46-49F1-BC9A-C054E9341542}">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a:xfrm>
          <a:off x="1476" y="178410"/>
          <a:ext cx="1798945" cy="719578"/>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0527" y="178410"/>
          <a:ext cx="1798945" cy="719578"/>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39578" y="178410"/>
          <a:ext cx="1798945" cy="719578"/>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2969FE17-BD4C-4F04-BBC1-2264641033F0}">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gm:t>
    </dgm:pt>
    <dgm:pt modelId="{3827696B-5BB3-4B94-9AB0-0480197ABFB3}" type="parTrans" cxnId="{8F905E7E-AF46-49F1-BC9A-C054E9341542}">
      <dgm:prSet/>
      <dgm:spPr/>
      <dgm:t>
        <a:bodyPr/>
        <a:lstStyle/>
        <a:p>
          <a:endParaRPr lang="fr-CH" sz="1200"/>
        </a:p>
      </dgm:t>
    </dgm:pt>
    <dgm:pt modelId="{C9BBDC66-59E9-4BEE-98D2-3CF2C1095AF3}" type="sibTrans" cxnId="{8F905E7E-AF46-49F1-BC9A-C054E9341542}">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a:xfrm>
          <a:off x="1476" y="178410"/>
          <a:ext cx="1798945" cy="719578"/>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0527" y="178410"/>
          <a:ext cx="1798945" cy="719578"/>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39578" y="178410"/>
          <a:ext cx="1798945" cy="719578"/>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2969FE17-BD4C-4F04-BBC1-2264641033F0}">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gm:t>
    </dgm:pt>
    <dgm:pt modelId="{3827696B-5BB3-4B94-9AB0-0480197ABFB3}" type="parTrans" cxnId="{8F905E7E-AF46-49F1-BC9A-C054E9341542}">
      <dgm:prSet/>
      <dgm:spPr/>
      <dgm:t>
        <a:bodyPr/>
        <a:lstStyle/>
        <a:p>
          <a:endParaRPr lang="fr-CH" sz="1200"/>
        </a:p>
      </dgm:t>
    </dgm:pt>
    <dgm:pt modelId="{C9BBDC66-59E9-4BEE-98D2-3CF2C1095AF3}" type="sibTrans" cxnId="{8F905E7E-AF46-49F1-BC9A-C054E9341542}">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a:xfrm>
          <a:off x="1476" y="178410"/>
          <a:ext cx="1798945" cy="719578"/>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0527" y="178410"/>
          <a:ext cx="1798945" cy="719578"/>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39578" y="178410"/>
          <a:ext cx="1798945" cy="719578"/>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Confirmation engagement et envoi des documents</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Début d’activité</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2969FE17-BD4C-4F04-BBC1-2264641033F0}">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Retour des documents signés</a:t>
          </a:r>
        </a:p>
      </dgm:t>
    </dgm:pt>
    <dgm:pt modelId="{3827696B-5BB3-4B94-9AB0-0480197ABFB3}" type="parTrans" cxnId="{8F905E7E-AF46-49F1-BC9A-C054E9341542}">
      <dgm:prSet/>
      <dgm:spPr/>
      <dgm:t>
        <a:bodyPr/>
        <a:lstStyle/>
        <a:p>
          <a:endParaRPr lang="fr-CH" sz="1600"/>
        </a:p>
      </dgm:t>
    </dgm:pt>
    <dgm:pt modelId="{C9BBDC66-59E9-4BEE-98D2-3CF2C1095AF3}" type="sibTrans" cxnId="{8F905E7E-AF46-49F1-BC9A-C054E9341542}">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a:xfrm>
          <a:off x="1477" y="178156"/>
          <a:ext cx="1800219" cy="720087"/>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1675" y="178156"/>
          <a:ext cx="1800219" cy="720087"/>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41872" y="178156"/>
          <a:ext cx="1800219" cy="720087"/>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Confirmation engagement et envoi des documents</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Début d’activité</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2969FE17-BD4C-4F04-BBC1-2264641033F0}">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Retour des documents signés</a:t>
          </a:r>
        </a:p>
      </dgm:t>
    </dgm:pt>
    <dgm:pt modelId="{3827696B-5BB3-4B94-9AB0-0480197ABFB3}" type="parTrans" cxnId="{8F905E7E-AF46-49F1-BC9A-C054E9341542}">
      <dgm:prSet/>
      <dgm:spPr/>
      <dgm:t>
        <a:bodyPr/>
        <a:lstStyle/>
        <a:p>
          <a:endParaRPr lang="fr-CH" sz="1600"/>
        </a:p>
      </dgm:t>
    </dgm:pt>
    <dgm:pt modelId="{C9BBDC66-59E9-4BEE-98D2-3CF2C1095AF3}" type="sibTrans" cxnId="{8F905E7E-AF46-49F1-BC9A-C054E9341542}">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a:xfrm>
          <a:off x="1477" y="178156"/>
          <a:ext cx="1800219" cy="720087"/>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1675" y="178156"/>
          <a:ext cx="1800219" cy="720087"/>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41872" y="178156"/>
          <a:ext cx="1800219" cy="720087"/>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Confirmation engagement et envoi des documents</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Début d’activité</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2969FE17-BD4C-4F04-BBC1-2264641033F0}">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Retour des documents signés</a:t>
          </a:r>
        </a:p>
      </dgm:t>
    </dgm:pt>
    <dgm:pt modelId="{3827696B-5BB3-4B94-9AB0-0480197ABFB3}" type="parTrans" cxnId="{8F905E7E-AF46-49F1-BC9A-C054E9341542}">
      <dgm:prSet/>
      <dgm:spPr/>
      <dgm:t>
        <a:bodyPr/>
        <a:lstStyle/>
        <a:p>
          <a:endParaRPr lang="fr-CH" sz="1600"/>
        </a:p>
      </dgm:t>
    </dgm:pt>
    <dgm:pt modelId="{C9BBDC66-59E9-4BEE-98D2-3CF2C1095AF3}" type="sibTrans" cxnId="{8F905E7E-AF46-49F1-BC9A-C054E9341542}">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a:xfrm>
          <a:off x="1477" y="178156"/>
          <a:ext cx="1800219" cy="720087"/>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1675" y="178156"/>
          <a:ext cx="1800219" cy="720087"/>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41872" y="178156"/>
          <a:ext cx="1800219" cy="720087"/>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Confirmation engagement et envoi des documents</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Début d’activité</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2969FE17-BD4C-4F04-BBC1-2264641033F0}">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Retour des documents signés</a:t>
          </a:r>
        </a:p>
      </dgm:t>
    </dgm:pt>
    <dgm:pt modelId="{3827696B-5BB3-4B94-9AB0-0480197ABFB3}" type="parTrans" cxnId="{8F905E7E-AF46-49F1-BC9A-C054E9341542}">
      <dgm:prSet/>
      <dgm:spPr/>
      <dgm:t>
        <a:bodyPr/>
        <a:lstStyle/>
        <a:p>
          <a:endParaRPr lang="fr-CH" sz="1600"/>
        </a:p>
      </dgm:t>
    </dgm:pt>
    <dgm:pt modelId="{C9BBDC66-59E9-4BEE-98D2-3CF2C1095AF3}" type="sibTrans" cxnId="{8F905E7E-AF46-49F1-BC9A-C054E9341542}">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a:xfrm>
          <a:off x="1477" y="178156"/>
          <a:ext cx="1800219" cy="720087"/>
        </a:xfrm>
        <a:prstGeom prst="chevron">
          <a:avLst/>
        </a:prstGeom>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1621675" y="178156"/>
          <a:ext cx="1800219" cy="720087"/>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a:xfrm>
          <a:off x="3241872" y="178156"/>
          <a:ext cx="1800219" cy="720087"/>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ln w="38100">
          <a:solidFill>
            <a:srgbClr val="3C8A2E"/>
          </a:solidFill>
        </a:ln>
      </dgm:spPr>
      <dgm:t>
        <a:bodyPr/>
        <a:lstStyle/>
        <a:p>
          <a:r>
            <a:rPr lang="fr-CH" sz="1600" dirty="0"/>
            <a:t>Analyse des besoins et détermination du profil</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ln w="38100">
          <a:solidFill>
            <a:srgbClr val="3C8A2E"/>
          </a:solidFill>
        </a:ln>
      </dgm:spPr>
      <dgm:t>
        <a:bodyPr/>
        <a:lstStyle/>
        <a:p>
          <a:r>
            <a:rPr lang="fr-CH" sz="1600" dirty="0"/>
            <a:t>Mise à jour du cahier des charges</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E3EADCED-0970-41E6-B28F-6104CCBC7410}">
      <dgm:prSet phldrT="[Texte]" custT="1"/>
      <dgm:spPr>
        <a:ln w="38100">
          <a:solidFill>
            <a:srgbClr val="3C8A2E"/>
          </a:solidFill>
        </a:ln>
      </dgm:spPr>
      <dgm:t>
        <a:bodyPr/>
        <a:lstStyle/>
        <a:p>
          <a:r>
            <a:rPr lang="fr-CH" sz="1600" dirty="0"/>
            <a:t>Rédaction et publication de l’annonce</a:t>
          </a:r>
        </a:p>
      </dgm:t>
    </dgm:pt>
    <dgm:pt modelId="{5CD2A31F-00C9-4C48-B8EE-1311429CE4D8}" type="parTrans" cxnId="{ED6552D9-2E38-4614-9B09-1A9FCD3D58D9}">
      <dgm:prSet/>
      <dgm:spPr/>
      <dgm:t>
        <a:bodyPr/>
        <a:lstStyle/>
        <a:p>
          <a:endParaRPr lang="fr-CH" sz="1600"/>
        </a:p>
      </dgm:t>
    </dgm:pt>
    <dgm:pt modelId="{07076FE5-744E-4273-97B7-2C5FF9AE0636}" type="sibTrans" cxnId="{ED6552D9-2E38-4614-9B09-1A9FCD3D58D9}">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3">
        <dgm:presLayoutVars>
          <dgm:chMax val="0"/>
          <dgm:chPref val="0"/>
          <dgm:bulletEnabled val="1"/>
        </dgm:presLayoutVars>
      </dgm:prSet>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3">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dgm:spPr>
        <a:ln w="38100">
          <a:solidFill>
            <a:srgbClr val="3C8A2E"/>
          </a:solidFill>
        </a:ln>
      </dgm:spPr>
      <dgm:t>
        <a:bodyPr/>
        <a:lstStyle/>
        <a:p>
          <a:r>
            <a:rPr lang="fr-CH" dirty="0"/>
            <a:t>Mail des RH au responsable</a:t>
          </a:r>
        </a:p>
      </dgm:t>
    </dgm:pt>
    <dgm:pt modelId="{2373D507-B0D4-4379-8C9C-28D677F40ED5}" type="parTrans" cxnId="{BA947BAB-0701-4D96-B8AB-6132B458946F}">
      <dgm:prSet/>
      <dgm:spPr/>
      <dgm:t>
        <a:bodyPr/>
        <a:lstStyle/>
        <a:p>
          <a:endParaRPr lang="fr-CH"/>
        </a:p>
      </dgm:t>
    </dgm:pt>
    <dgm:pt modelId="{A75E5748-2A07-4201-9D0C-0F7B41876890}" type="sibTrans" cxnId="{BA947BAB-0701-4D96-B8AB-6132B458946F}">
      <dgm:prSet/>
      <dgm:spPr/>
      <dgm:t>
        <a:bodyPr/>
        <a:lstStyle/>
        <a:p>
          <a:endParaRPr lang="fr-CH"/>
        </a:p>
      </dgm:t>
    </dgm:pt>
    <dgm:pt modelId="{C7F7249E-D7E7-4E5D-917A-8669D45B1B4E}">
      <dgm:prSet phldrT="[Texte]"/>
      <dgm:spPr>
        <a:ln w="38100">
          <a:solidFill>
            <a:srgbClr val="3C8A2E"/>
          </a:solidFill>
        </a:ln>
      </dgm:spPr>
      <dgm:t>
        <a:bodyPr/>
        <a:lstStyle/>
        <a:p>
          <a:r>
            <a:rPr lang="fr-CH" dirty="0"/>
            <a:t>Le responsable fixe et réalise l’entretien</a:t>
          </a:r>
        </a:p>
      </dgm:t>
    </dgm:pt>
    <dgm:pt modelId="{34CEE38D-C7E0-4E92-A5A8-33DC47F81A99}" type="parTrans" cxnId="{6E572527-476E-402E-9486-8386071C82C4}">
      <dgm:prSet/>
      <dgm:spPr/>
      <dgm:t>
        <a:bodyPr/>
        <a:lstStyle/>
        <a:p>
          <a:endParaRPr lang="fr-CH"/>
        </a:p>
      </dgm:t>
    </dgm:pt>
    <dgm:pt modelId="{3925A57F-E714-4CA9-864D-611D95838585}" type="sibTrans" cxnId="{6E572527-476E-402E-9486-8386071C82C4}">
      <dgm:prSet/>
      <dgm:spPr/>
      <dgm:t>
        <a:bodyPr/>
        <a:lstStyle/>
        <a:p>
          <a:endParaRPr lang="fr-CH"/>
        </a:p>
      </dgm:t>
    </dgm:pt>
    <dgm:pt modelId="{E3EADCED-0970-41E6-B28F-6104CCBC7410}">
      <dgm:prSet phldrT="[Texte]"/>
      <dgm:spPr>
        <a:ln w="38100">
          <a:solidFill>
            <a:srgbClr val="3C8A2E"/>
          </a:solidFill>
        </a:ln>
      </dgm:spPr>
      <dgm:t>
        <a:bodyPr/>
        <a:lstStyle/>
        <a:p>
          <a:r>
            <a:rPr lang="fr-CH" dirty="0"/>
            <a:t>Le responsable confirme ou non l’engagement</a:t>
          </a:r>
        </a:p>
      </dgm:t>
    </dgm:pt>
    <dgm:pt modelId="{5CD2A31F-00C9-4C48-B8EE-1311429CE4D8}" type="parTrans" cxnId="{ED6552D9-2E38-4614-9B09-1A9FCD3D58D9}">
      <dgm:prSet/>
      <dgm:spPr/>
      <dgm:t>
        <a:bodyPr/>
        <a:lstStyle/>
        <a:p>
          <a:endParaRPr lang="fr-CH"/>
        </a:p>
      </dgm:t>
    </dgm:pt>
    <dgm:pt modelId="{07076FE5-744E-4273-97B7-2C5FF9AE0636}" type="sibTrans" cxnId="{ED6552D9-2E38-4614-9B09-1A9FCD3D58D9}">
      <dgm:prSet/>
      <dgm:spPr/>
      <dgm:t>
        <a:bodyPr/>
        <a:lstStyle/>
        <a:p>
          <a:endParaRPr lang="fr-CH"/>
        </a:p>
      </dgm:t>
    </dgm:pt>
    <dgm:pt modelId="{195813A5-E85C-429C-A9F0-17B30FC2920B}">
      <dgm:prSet/>
      <dgm:spPr>
        <a:ln w="38100">
          <a:solidFill>
            <a:srgbClr val="3C8A2E"/>
          </a:solidFill>
        </a:ln>
      </dgm:spPr>
      <dgm:t>
        <a:bodyPr/>
        <a:lstStyle/>
        <a:p>
          <a:r>
            <a:rPr lang="fr-CH" b="0" dirty="0">
              <a:solidFill>
                <a:srgbClr val="000000"/>
              </a:solidFill>
              <a:latin typeface="Arial"/>
              <a:ea typeface="+mn-ea"/>
              <a:cs typeface="+mn-cs"/>
            </a:rPr>
            <a:t>Envoi du courrier et saisie SIRH</a:t>
          </a:r>
          <a:endParaRPr lang="fr-CH" dirty="0"/>
        </a:p>
      </dgm:t>
    </dgm:pt>
    <dgm:pt modelId="{A8516D23-5A03-4DAD-95B8-1BA5AA05525F}" type="parTrans" cxnId="{4C6CE1A4-526E-40FF-947A-29F88B808724}">
      <dgm:prSet/>
      <dgm:spPr/>
      <dgm:t>
        <a:bodyPr/>
        <a:lstStyle/>
        <a:p>
          <a:endParaRPr lang="fr-CH"/>
        </a:p>
      </dgm:t>
    </dgm:pt>
    <dgm:pt modelId="{59AD5A80-EEDC-4AB4-8B41-7C00E2348F05}" type="sibTrans" cxnId="{4C6CE1A4-526E-40FF-947A-29F88B808724}">
      <dgm:prSet/>
      <dgm:spPr/>
      <dgm:t>
        <a:bodyPr/>
        <a:lstStyle/>
        <a:p>
          <a:endParaRPr lang="fr-CH"/>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4">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4">
        <dgm:presLayoutVars>
          <dgm:chMax val="0"/>
          <dgm:chPref val="0"/>
          <dgm:bulletEnabled val="1"/>
        </dgm:presLayoutVars>
      </dgm:prSet>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4">
        <dgm:presLayoutVars>
          <dgm:chMax val="0"/>
          <dgm:chPref val="0"/>
          <dgm:bulletEnabled val="1"/>
        </dgm:presLayoutVars>
      </dgm:prSet>
      <dgm:spPr/>
    </dgm:pt>
    <dgm:pt modelId="{53B9EFC6-64F0-4140-AA19-580173977A63}" type="pres">
      <dgm:prSet presAssocID="{07076FE5-744E-4273-97B7-2C5FF9AE0636}" presName="parTxOnlySpace" presStyleCnt="0"/>
      <dgm:spPr/>
    </dgm:pt>
    <dgm:pt modelId="{201AF41C-03FA-45A5-AE3C-6680F060B40A}" type="pres">
      <dgm:prSet presAssocID="{195813A5-E85C-429C-A9F0-17B30FC2920B}" presName="parTxOnly" presStyleLbl="node1" presStyleIdx="3" presStyleCnt="4">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F04A3644-D2B2-49C5-945B-829A58F712C0}" type="presOf" srcId="{195813A5-E85C-429C-A9F0-17B30FC2920B}" destId="{201AF41C-03FA-45A5-AE3C-6680F060B40A}" srcOrd="0" destOrd="0" presId="urn:microsoft.com/office/officeart/2005/8/layout/chevron1"/>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4C6CE1A4-526E-40FF-947A-29F88B808724}" srcId="{02E4D190-632A-4555-AA55-279D63C71AF0}" destId="{195813A5-E85C-429C-A9F0-17B30FC2920B}" srcOrd="3" destOrd="0" parTransId="{A8516D23-5A03-4DAD-95B8-1BA5AA05525F}" sibTransId="{59AD5A80-EEDC-4AB4-8B41-7C00E2348F05}"/>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 modelId="{C6A2EB8E-44A1-406A-A5BE-58029D5AEF18}" type="presParOf" srcId="{92466427-0B13-400E-BC61-D9CF9E340B0B}" destId="{53B9EFC6-64F0-4140-AA19-580173977A63}" srcOrd="5" destOrd="0" presId="urn:microsoft.com/office/officeart/2005/8/layout/chevron1"/>
    <dgm:cxn modelId="{515AB69C-DDCA-4F6F-8626-EAFBFF959837}" type="presParOf" srcId="{92466427-0B13-400E-BC61-D9CF9E340B0B}" destId="{201AF41C-03FA-45A5-AE3C-6680F060B40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dgm:style>
          <a:lnRef idx="2">
            <a:schemeClr val="accent1">
              <a:shade val="50000"/>
            </a:schemeClr>
          </a:lnRef>
          <a:fillRef idx="1">
            <a:schemeClr val="accent1"/>
          </a:fillRef>
          <a:effectRef idx="0">
            <a:schemeClr val="accent1"/>
          </a:effectRef>
          <a:fontRef idx="minor">
            <a:schemeClr val="lt1"/>
          </a:fontRef>
        </dgm:style>
      </dgm:prSet>
      <dgm:spPr>
        <a:solidFill>
          <a:srgbClr val="3C8A2E"/>
        </a:solidFill>
        <a:ln w="38100">
          <a:solidFill>
            <a:srgbClr val="3C8A2E"/>
          </a:solidFill>
        </a:ln>
      </dgm:spPr>
      <dgm:t>
        <a:bodyPr/>
        <a:lstStyle/>
        <a:p>
          <a:r>
            <a:rPr lang="fr-CH" b="1" dirty="0">
              <a:solidFill>
                <a:schemeClr val="bg1">
                  <a:lumMod val="95000"/>
                </a:schemeClr>
              </a:solidFill>
            </a:rPr>
            <a:t>Mail des RH au responsable</a:t>
          </a:r>
        </a:p>
      </dgm:t>
    </dgm:pt>
    <dgm:pt modelId="{2373D507-B0D4-4379-8C9C-28D677F40ED5}" type="parTrans" cxnId="{BA947BAB-0701-4D96-B8AB-6132B458946F}">
      <dgm:prSet/>
      <dgm:spPr/>
      <dgm:t>
        <a:bodyPr/>
        <a:lstStyle/>
        <a:p>
          <a:endParaRPr lang="fr-CH"/>
        </a:p>
      </dgm:t>
    </dgm:pt>
    <dgm:pt modelId="{A75E5748-2A07-4201-9D0C-0F7B41876890}" type="sibTrans" cxnId="{BA947BAB-0701-4D96-B8AB-6132B458946F}">
      <dgm:prSet/>
      <dgm:spPr/>
      <dgm:t>
        <a:bodyPr/>
        <a:lstStyle/>
        <a:p>
          <a:endParaRPr lang="fr-CH"/>
        </a:p>
      </dgm:t>
    </dgm:pt>
    <dgm:pt modelId="{C7F7249E-D7E7-4E5D-917A-8669D45B1B4E}">
      <dgm:prSet phldrT="[Texte]"/>
      <dgm:spPr>
        <a:ln w="38100">
          <a:solidFill>
            <a:srgbClr val="3C8A2E"/>
          </a:solidFill>
        </a:ln>
      </dgm:spPr>
      <dgm:t>
        <a:bodyPr/>
        <a:lstStyle/>
        <a:p>
          <a:r>
            <a:rPr lang="fr-CH" dirty="0"/>
            <a:t>Le responsable fixe et réalise l’entretien</a:t>
          </a:r>
        </a:p>
      </dgm:t>
    </dgm:pt>
    <dgm:pt modelId="{34CEE38D-C7E0-4E92-A5A8-33DC47F81A99}" type="parTrans" cxnId="{6E572527-476E-402E-9486-8386071C82C4}">
      <dgm:prSet/>
      <dgm:spPr/>
      <dgm:t>
        <a:bodyPr/>
        <a:lstStyle/>
        <a:p>
          <a:endParaRPr lang="fr-CH"/>
        </a:p>
      </dgm:t>
    </dgm:pt>
    <dgm:pt modelId="{3925A57F-E714-4CA9-864D-611D95838585}" type="sibTrans" cxnId="{6E572527-476E-402E-9486-8386071C82C4}">
      <dgm:prSet/>
      <dgm:spPr/>
      <dgm:t>
        <a:bodyPr/>
        <a:lstStyle/>
        <a:p>
          <a:endParaRPr lang="fr-CH"/>
        </a:p>
      </dgm:t>
    </dgm:pt>
    <dgm:pt modelId="{E3EADCED-0970-41E6-B28F-6104CCBC7410}">
      <dgm:prSet phldrT="[Texte]"/>
      <dgm:spPr>
        <a:ln w="38100">
          <a:solidFill>
            <a:srgbClr val="3C8A2E"/>
          </a:solidFill>
        </a:ln>
      </dgm:spPr>
      <dgm:t>
        <a:bodyPr/>
        <a:lstStyle/>
        <a:p>
          <a:r>
            <a:rPr lang="fr-CH" dirty="0"/>
            <a:t>Le responsable confirme ou non l’engagement</a:t>
          </a:r>
        </a:p>
      </dgm:t>
    </dgm:pt>
    <dgm:pt modelId="{5CD2A31F-00C9-4C48-B8EE-1311429CE4D8}" type="parTrans" cxnId="{ED6552D9-2E38-4614-9B09-1A9FCD3D58D9}">
      <dgm:prSet/>
      <dgm:spPr/>
      <dgm:t>
        <a:bodyPr/>
        <a:lstStyle/>
        <a:p>
          <a:endParaRPr lang="fr-CH"/>
        </a:p>
      </dgm:t>
    </dgm:pt>
    <dgm:pt modelId="{07076FE5-744E-4273-97B7-2C5FF9AE0636}" type="sibTrans" cxnId="{ED6552D9-2E38-4614-9B09-1A9FCD3D58D9}">
      <dgm:prSet/>
      <dgm:spPr/>
      <dgm:t>
        <a:bodyPr/>
        <a:lstStyle/>
        <a:p>
          <a:endParaRPr lang="fr-CH"/>
        </a:p>
      </dgm:t>
    </dgm:pt>
    <dgm:pt modelId="{195813A5-E85C-429C-A9F0-17B30FC2920B}">
      <dgm:prSet/>
      <dgm:spPr>
        <a:ln w="38100">
          <a:solidFill>
            <a:srgbClr val="3C8A2E"/>
          </a:solidFill>
        </a:ln>
      </dgm:spPr>
      <dgm:t>
        <a:bodyPr/>
        <a:lstStyle/>
        <a:p>
          <a:r>
            <a:rPr lang="fr-CH" b="0" dirty="0">
              <a:solidFill>
                <a:srgbClr val="000000"/>
              </a:solidFill>
              <a:latin typeface="Arial"/>
              <a:ea typeface="+mn-ea"/>
              <a:cs typeface="+mn-cs"/>
            </a:rPr>
            <a:t>Envoi du courrier et saisie SIRH</a:t>
          </a:r>
          <a:endParaRPr lang="fr-CH" dirty="0"/>
        </a:p>
      </dgm:t>
    </dgm:pt>
    <dgm:pt modelId="{A8516D23-5A03-4DAD-95B8-1BA5AA05525F}" type="parTrans" cxnId="{4C6CE1A4-526E-40FF-947A-29F88B808724}">
      <dgm:prSet/>
      <dgm:spPr/>
      <dgm:t>
        <a:bodyPr/>
        <a:lstStyle/>
        <a:p>
          <a:endParaRPr lang="fr-CH"/>
        </a:p>
      </dgm:t>
    </dgm:pt>
    <dgm:pt modelId="{59AD5A80-EEDC-4AB4-8B41-7C00E2348F05}" type="sibTrans" cxnId="{4C6CE1A4-526E-40FF-947A-29F88B808724}">
      <dgm:prSet/>
      <dgm:spPr/>
      <dgm:t>
        <a:bodyPr/>
        <a:lstStyle/>
        <a:p>
          <a:endParaRPr lang="fr-CH"/>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4">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4">
        <dgm:presLayoutVars>
          <dgm:chMax val="0"/>
          <dgm:chPref val="0"/>
          <dgm:bulletEnabled val="1"/>
        </dgm:presLayoutVars>
      </dgm:prSet>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4">
        <dgm:presLayoutVars>
          <dgm:chMax val="0"/>
          <dgm:chPref val="0"/>
          <dgm:bulletEnabled val="1"/>
        </dgm:presLayoutVars>
      </dgm:prSet>
      <dgm:spPr/>
    </dgm:pt>
    <dgm:pt modelId="{53B9EFC6-64F0-4140-AA19-580173977A63}" type="pres">
      <dgm:prSet presAssocID="{07076FE5-744E-4273-97B7-2C5FF9AE0636}" presName="parTxOnlySpace" presStyleCnt="0"/>
      <dgm:spPr/>
    </dgm:pt>
    <dgm:pt modelId="{201AF41C-03FA-45A5-AE3C-6680F060B40A}" type="pres">
      <dgm:prSet presAssocID="{195813A5-E85C-429C-A9F0-17B30FC2920B}" presName="parTxOnly" presStyleLbl="node1" presStyleIdx="3" presStyleCnt="4">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F04A3644-D2B2-49C5-945B-829A58F712C0}" type="presOf" srcId="{195813A5-E85C-429C-A9F0-17B30FC2920B}" destId="{201AF41C-03FA-45A5-AE3C-6680F060B40A}" srcOrd="0" destOrd="0" presId="urn:microsoft.com/office/officeart/2005/8/layout/chevron1"/>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4C6CE1A4-526E-40FF-947A-29F88B808724}" srcId="{02E4D190-632A-4555-AA55-279D63C71AF0}" destId="{195813A5-E85C-429C-A9F0-17B30FC2920B}" srcOrd="3" destOrd="0" parTransId="{A8516D23-5A03-4DAD-95B8-1BA5AA05525F}" sibTransId="{59AD5A80-EEDC-4AB4-8B41-7C00E2348F05}"/>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 modelId="{C6A2EB8E-44A1-406A-A5BE-58029D5AEF18}" type="presParOf" srcId="{92466427-0B13-400E-BC61-D9CF9E340B0B}" destId="{53B9EFC6-64F0-4140-AA19-580173977A63}" srcOrd="5" destOrd="0" presId="urn:microsoft.com/office/officeart/2005/8/layout/chevron1"/>
    <dgm:cxn modelId="{515AB69C-DDCA-4F6F-8626-EAFBFF959837}" type="presParOf" srcId="{92466427-0B13-400E-BC61-D9CF9E340B0B}" destId="{201AF41C-03FA-45A5-AE3C-6680F060B40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tyle>
          <a:lnRef idx="2">
            <a:schemeClr val="accent1">
              <a:shade val="50000"/>
            </a:schemeClr>
          </a:lnRef>
          <a:fillRef idx="1">
            <a:schemeClr val="accent1"/>
          </a:fillRef>
          <a:effectRef idx="0">
            <a:schemeClr val="accent1"/>
          </a:effectRef>
          <a:fontRef idx="minor">
            <a:schemeClr val="lt1"/>
          </a:fontRef>
        </dgm:style>
      </dgm:prSet>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56007" tIns="18669" rIns="18669" bIns="18669" numCol="1" spcCol="1270" anchor="ctr" anchorCtr="0"/>
        <a:lstStyle/>
        <a:p>
          <a:r>
            <a:rPr lang="fr-CH" sz="1400" b="0" kern="1200" dirty="0">
              <a:solidFill>
                <a:schemeClr val="tx1"/>
              </a:solidFill>
            </a:rPr>
            <a:t>Mail des RH au </a:t>
          </a:r>
          <a:r>
            <a:rPr lang="fr-CH" sz="1400" kern="1200" dirty="0">
              <a:solidFill>
                <a:srgbClr val="000000">
                  <a:hueOff val="0"/>
                  <a:satOff val="0"/>
                  <a:lumOff val="0"/>
                  <a:alphaOff val="0"/>
                </a:srgbClr>
              </a:solidFill>
              <a:latin typeface="Arial"/>
              <a:ea typeface="+mn-ea"/>
              <a:cs typeface="+mn-cs"/>
            </a:rPr>
            <a:t>responsable</a:t>
          </a:r>
        </a:p>
      </dgm:t>
    </dgm:pt>
    <dgm:pt modelId="{2373D507-B0D4-4379-8C9C-28D677F40ED5}" type="parTrans" cxnId="{BA947BAB-0701-4D96-B8AB-6132B458946F}">
      <dgm:prSet/>
      <dgm:spPr/>
      <dgm:t>
        <a:bodyPr/>
        <a:lstStyle/>
        <a:p>
          <a:endParaRPr lang="fr-CH"/>
        </a:p>
      </dgm:t>
    </dgm:pt>
    <dgm:pt modelId="{A75E5748-2A07-4201-9D0C-0F7B41876890}" type="sibTrans" cxnId="{BA947BAB-0701-4D96-B8AB-6132B458946F}">
      <dgm:prSet/>
      <dgm:spPr/>
      <dgm:t>
        <a:bodyPr/>
        <a:lstStyle/>
        <a:p>
          <a:endParaRPr lang="fr-CH"/>
        </a:p>
      </dgm:t>
    </dgm:pt>
    <dgm:pt modelId="{C7F7249E-D7E7-4E5D-917A-8669D45B1B4E}">
      <dgm:prSet phldrT="[Texte]"/>
      <dgm:spPr>
        <a:solidFill>
          <a:srgbClr val="3C8A2E"/>
        </a:solidFill>
        <a:ln w="38100">
          <a:solidFill>
            <a:srgbClr val="3C8A2E"/>
          </a:solidFill>
        </a:ln>
      </dgm:spPr>
      <dgm:t>
        <a:bodyPr/>
        <a:lstStyle/>
        <a:p>
          <a:r>
            <a:rPr lang="fr-CH" b="1" dirty="0">
              <a:solidFill>
                <a:schemeClr val="bg1">
                  <a:lumMod val="95000"/>
                </a:schemeClr>
              </a:solidFill>
            </a:rPr>
            <a:t>Le responsable fixe et réalise l’entretien</a:t>
          </a:r>
        </a:p>
      </dgm:t>
    </dgm:pt>
    <dgm:pt modelId="{34CEE38D-C7E0-4E92-A5A8-33DC47F81A99}" type="parTrans" cxnId="{6E572527-476E-402E-9486-8386071C82C4}">
      <dgm:prSet/>
      <dgm:spPr/>
      <dgm:t>
        <a:bodyPr/>
        <a:lstStyle/>
        <a:p>
          <a:endParaRPr lang="fr-CH"/>
        </a:p>
      </dgm:t>
    </dgm:pt>
    <dgm:pt modelId="{3925A57F-E714-4CA9-864D-611D95838585}" type="sibTrans" cxnId="{6E572527-476E-402E-9486-8386071C82C4}">
      <dgm:prSet/>
      <dgm:spPr/>
      <dgm:t>
        <a:bodyPr/>
        <a:lstStyle/>
        <a:p>
          <a:endParaRPr lang="fr-CH"/>
        </a:p>
      </dgm:t>
    </dgm:pt>
    <dgm:pt modelId="{E3EADCED-0970-41E6-B28F-6104CCBC7410}">
      <dgm:prSet phldrT="[Texte]"/>
      <dgm:spPr>
        <a:ln w="38100">
          <a:solidFill>
            <a:srgbClr val="3C8A2E"/>
          </a:solidFill>
        </a:ln>
      </dgm:spPr>
      <dgm:t>
        <a:bodyPr/>
        <a:lstStyle/>
        <a:p>
          <a:r>
            <a:rPr lang="fr-CH" dirty="0"/>
            <a:t>Le responsable confirme ou non l’engagement</a:t>
          </a:r>
        </a:p>
      </dgm:t>
    </dgm:pt>
    <dgm:pt modelId="{5CD2A31F-00C9-4C48-B8EE-1311429CE4D8}" type="parTrans" cxnId="{ED6552D9-2E38-4614-9B09-1A9FCD3D58D9}">
      <dgm:prSet/>
      <dgm:spPr/>
      <dgm:t>
        <a:bodyPr/>
        <a:lstStyle/>
        <a:p>
          <a:endParaRPr lang="fr-CH"/>
        </a:p>
      </dgm:t>
    </dgm:pt>
    <dgm:pt modelId="{07076FE5-744E-4273-97B7-2C5FF9AE0636}" type="sibTrans" cxnId="{ED6552D9-2E38-4614-9B09-1A9FCD3D58D9}">
      <dgm:prSet/>
      <dgm:spPr/>
      <dgm:t>
        <a:bodyPr/>
        <a:lstStyle/>
        <a:p>
          <a:endParaRPr lang="fr-CH"/>
        </a:p>
      </dgm:t>
    </dgm:pt>
    <dgm:pt modelId="{195813A5-E85C-429C-A9F0-17B30FC2920B}">
      <dgm:prSet/>
      <dgm:spPr>
        <a:ln w="38100">
          <a:solidFill>
            <a:srgbClr val="3C8A2E"/>
          </a:solidFill>
        </a:ln>
      </dgm:spPr>
      <dgm:t>
        <a:bodyPr/>
        <a:lstStyle/>
        <a:p>
          <a:r>
            <a:rPr lang="fr-CH" b="0" dirty="0">
              <a:solidFill>
                <a:srgbClr val="000000"/>
              </a:solidFill>
              <a:latin typeface="Arial"/>
              <a:ea typeface="+mn-ea"/>
              <a:cs typeface="+mn-cs"/>
            </a:rPr>
            <a:t>Envoi du courrier et saisie SIRH</a:t>
          </a:r>
          <a:endParaRPr lang="fr-CH" dirty="0"/>
        </a:p>
      </dgm:t>
    </dgm:pt>
    <dgm:pt modelId="{A8516D23-5A03-4DAD-95B8-1BA5AA05525F}" type="parTrans" cxnId="{4C6CE1A4-526E-40FF-947A-29F88B808724}">
      <dgm:prSet/>
      <dgm:spPr/>
      <dgm:t>
        <a:bodyPr/>
        <a:lstStyle/>
        <a:p>
          <a:endParaRPr lang="fr-CH"/>
        </a:p>
      </dgm:t>
    </dgm:pt>
    <dgm:pt modelId="{59AD5A80-EEDC-4AB4-8B41-7C00E2348F05}" type="sibTrans" cxnId="{4C6CE1A4-526E-40FF-947A-29F88B808724}">
      <dgm:prSet/>
      <dgm:spPr/>
      <dgm:t>
        <a:bodyPr/>
        <a:lstStyle/>
        <a:p>
          <a:endParaRPr lang="fr-CH"/>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4">
        <dgm:presLayoutVars>
          <dgm:chMax val="0"/>
          <dgm:chPref val="0"/>
          <dgm:bulletEnabled val="1"/>
        </dgm:presLayoutVars>
      </dgm:prSet>
      <dgm:spPr>
        <a:xfrm>
          <a:off x="4108" y="0"/>
          <a:ext cx="2391558" cy="774939"/>
        </a:xfrm>
        <a:prstGeom prst="chevron">
          <a:avLst/>
        </a:prstGeom>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4">
        <dgm:presLayoutVars>
          <dgm:chMax val="0"/>
          <dgm:chPref val="0"/>
          <dgm:bulletEnabled val="1"/>
        </dgm:presLayoutVars>
      </dgm:prSet>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4">
        <dgm:presLayoutVars>
          <dgm:chMax val="0"/>
          <dgm:chPref val="0"/>
          <dgm:bulletEnabled val="1"/>
        </dgm:presLayoutVars>
      </dgm:prSet>
      <dgm:spPr/>
    </dgm:pt>
    <dgm:pt modelId="{53B9EFC6-64F0-4140-AA19-580173977A63}" type="pres">
      <dgm:prSet presAssocID="{07076FE5-744E-4273-97B7-2C5FF9AE0636}" presName="parTxOnlySpace" presStyleCnt="0"/>
      <dgm:spPr/>
    </dgm:pt>
    <dgm:pt modelId="{201AF41C-03FA-45A5-AE3C-6680F060B40A}" type="pres">
      <dgm:prSet presAssocID="{195813A5-E85C-429C-A9F0-17B30FC2920B}" presName="parTxOnly" presStyleLbl="node1" presStyleIdx="3" presStyleCnt="4">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F04A3644-D2B2-49C5-945B-829A58F712C0}" type="presOf" srcId="{195813A5-E85C-429C-A9F0-17B30FC2920B}" destId="{201AF41C-03FA-45A5-AE3C-6680F060B40A}" srcOrd="0" destOrd="0" presId="urn:microsoft.com/office/officeart/2005/8/layout/chevron1"/>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4C6CE1A4-526E-40FF-947A-29F88B808724}" srcId="{02E4D190-632A-4555-AA55-279D63C71AF0}" destId="{195813A5-E85C-429C-A9F0-17B30FC2920B}" srcOrd="3" destOrd="0" parTransId="{A8516D23-5A03-4DAD-95B8-1BA5AA05525F}" sibTransId="{59AD5A80-EEDC-4AB4-8B41-7C00E2348F05}"/>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 modelId="{C6A2EB8E-44A1-406A-A5BE-58029D5AEF18}" type="presParOf" srcId="{92466427-0B13-400E-BC61-D9CF9E340B0B}" destId="{53B9EFC6-64F0-4140-AA19-580173977A63}" srcOrd="5" destOrd="0" presId="urn:microsoft.com/office/officeart/2005/8/layout/chevron1"/>
    <dgm:cxn modelId="{515AB69C-DDCA-4F6F-8626-EAFBFF959837}" type="presParOf" srcId="{92466427-0B13-400E-BC61-D9CF9E340B0B}" destId="{201AF41C-03FA-45A5-AE3C-6680F060B40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tyle>
          <a:lnRef idx="2">
            <a:schemeClr val="accent1">
              <a:shade val="50000"/>
            </a:schemeClr>
          </a:lnRef>
          <a:fillRef idx="1">
            <a:schemeClr val="accent1"/>
          </a:fillRef>
          <a:effectRef idx="0">
            <a:schemeClr val="accent1"/>
          </a:effectRef>
          <a:fontRef idx="minor">
            <a:schemeClr val="lt1"/>
          </a:fontRef>
        </dgm:style>
      </dgm:prSet>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56007" tIns="18669" rIns="18669" bIns="18669" numCol="1" spcCol="1270" anchor="ctr" anchorCtr="0"/>
        <a:lstStyle/>
        <a:p>
          <a:r>
            <a:rPr lang="fr-CH" sz="1400" b="0" kern="1200" dirty="0">
              <a:solidFill>
                <a:schemeClr val="tx1"/>
              </a:solidFill>
            </a:rPr>
            <a:t>Mail des RH au </a:t>
          </a:r>
          <a:r>
            <a:rPr lang="fr-CH" sz="1400" kern="1200" dirty="0">
              <a:solidFill>
                <a:srgbClr val="000000">
                  <a:hueOff val="0"/>
                  <a:satOff val="0"/>
                  <a:lumOff val="0"/>
                  <a:alphaOff val="0"/>
                </a:srgbClr>
              </a:solidFill>
              <a:latin typeface="Arial"/>
              <a:ea typeface="+mn-ea"/>
              <a:cs typeface="+mn-cs"/>
            </a:rPr>
            <a:t>responsable</a:t>
          </a:r>
        </a:p>
      </dgm:t>
    </dgm:pt>
    <dgm:pt modelId="{2373D507-B0D4-4379-8C9C-28D677F40ED5}" type="parTrans" cxnId="{BA947BAB-0701-4D96-B8AB-6132B458946F}">
      <dgm:prSet/>
      <dgm:spPr/>
      <dgm:t>
        <a:bodyPr/>
        <a:lstStyle/>
        <a:p>
          <a:endParaRPr lang="fr-CH"/>
        </a:p>
      </dgm:t>
    </dgm:pt>
    <dgm:pt modelId="{A75E5748-2A07-4201-9D0C-0F7B41876890}" type="sibTrans" cxnId="{BA947BAB-0701-4D96-B8AB-6132B458946F}">
      <dgm:prSet/>
      <dgm:spPr/>
      <dgm:t>
        <a:bodyPr/>
        <a:lstStyle/>
        <a:p>
          <a:endParaRPr lang="fr-CH"/>
        </a:p>
      </dgm:t>
    </dgm:pt>
    <dgm:pt modelId="{C7F7249E-D7E7-4E5D-917A-8669D45B1B4E}">
      <dgm:prSet phldrT="[Texte]" custT="1">
        <dgm:style>
          <a:lnRef idx="2">
            <a:schemeClr val="accent1">
              <a:shade val="50000"/>
            </a:schemeClr>
          </a:lnRef>
          <a:fillRef idx="1">
            <a:schemeClr val="accent1"/>
          </a:fillRef>
          <a:effectRef idx="0">
            <a:schemeClr val="accent1"/>
          </a:effectRef>
          <a:fontRef idx="minor">
            <a:schemeClr val="lt1"/>
          </a:fontRef>
        </dgm:style>
      </dgm:prSet>
      <dgm:spPr>
        <a:noFill/>
        <a:ln w="38100">
          <a:solidFill>
            <a:srgbClr val="3C8A2E"/>
          </a:solidFill>
        </a:ln>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fixe et réalise l’entretien</a:t>
          </a:r>
        </a:p>
      </dgm:t>
    </dgm:pt>
    <dgm:pt modelId="{34CEE38D-C7E0-4E92-A5A8-33DC47F81A99}" type="parTrans" cxnId="{6E572527-476E-402E-9486-8386071C82C4}">
      <dgm:prSet/>
      <dgm:spPr/>
      <dgm:t>
        <a:bodyPr/>
        <a:lstStyle/>
        <a:p>
          <a:endParaRPr lang="fr-CH"/>
        </a:p>
      </dgm:t>
    </dgm:pt>
    <dgm:pt modelId="{3925A57F-E714-4CA9-864D-611D95838585}" type="sibTrans" cxnId="{6E572527-476E-402E-9486-8386071C82C4}">
      <dgm:prSet/>
      <dgm:spPr/>
      <dgm:t>
        <a:bodyPr/>
        <a:lstStyle/>
        <a:p>
          <a:endParaRPr lang="fr-CH"/>
        </a:p>
      </dgm:t>
    </dgm:pt>
    <dgm:pt modelId="{E3EADCED-0970-41E6-B28F-6104CCBC7410}">
      <dgm:prSet phldrT="[Texte]"/>
      <dgm:spPr>
        <a:solidFill>
          <a:srgbClr val="3C8A2E"/>
        </a:solidFill>
        <a:ln w="38100">
          <a:solidFill>
            <a:srgbClr val="3C8A2E"/>
          </a:solidFill>
        </a:ln>
      </dgm:spPr>
      <dgm:t>
        <a:bodyPr/>
        <a:lstStyle/>
        <a:p>
          <a:r>
            <a:rPr lang="fr-CH" b="1" dirty="0">
              <a:solidFill>
                <a:schemeClr val="bg1">
                  <a:lumMod val="95000"/>
                </a:schemeClr>
              </a:solidFill>
            </a:rPr>
            <a:t>Le responsable confirme ou non l’engagement</a:t>
          </a:r>
        </a:p>
      </dgm:t>
    </dgm:pt>
    <dgm:pt modelId="{5CD2A31F-00C9-4C48-B8EE-1311429CE4D8}" type="parTrans" cxnId="{ED6552D9-2E38-4614-9B09-1A9FCD3D58D9}">
      <dgm:prSet/>
      <dgm:spPr/>
      <dgm:t>
        <a:bodyPr/>
        <a:lstStyle/>
        <a:p>
          <a:endParaRPr lang="fr-CH"/>
        </a:p>
      </dgm:t>
    </dgm:pt>
    <dgm:pt modelId="{07076FE5-744E-4273-97B7-2C5FF9AE0636}" type="sibTrans" cxnId="{ED6552D9-2E38-4614-9B09-1A9FCD3D58D9}">
      <dgm:prSet/>
      <dgm:spPr/>
      <dgm:t>
        <a:bodyPr/>
        <a:lstStyle/>
        <a:p>
          <a:endParaRPr lang="fr-CH"/>
        </a:p>
      </dgm:t>
    </dgm:pt>
    <dgm:pt modelId="{195813A5-E85C-429C-A9F0-17B30FC2920B}">
      <dgm:prSet custT="1">
        <dgm:style>
          <a:lnRef idx="2">
            <a:schemeClr val="accent1">
              <a:shade val="50000"/>
            </a:schemeClr>
          </a:lnRef>
          <a:fillRef idx="1">
            <a:schemeClr val="accent1"/>
          </a:fillRef>
          <a:effectRef idx="0">
            <a:schemeClr val="accent1"/>
          </a:effectRef>
          <a:fontRef idx="minor">
            <a:schemeClr val="lt1"/>
          </a:fontRef>
        </dgm:style>
      </dgm:prSet>
      <dgm:spPr>
        <a:noFill/>
        <a:ln w="38100">
          <a:solidFill>
            <a:srgbClr val="3C8A2E"/>
          </a:solidFill>
        </a:ln>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Envoi du courrier et saisie SIRH</a:t>
          </a:r>
        </a:p>
      </dgm:t>
    </dgm:pt>
    <dgm:pt modelId="{A8516D23-5A03-4DAD-95B8-1BA5AA05525F}" type="parTrans" cxnId="{4C6CE1A4-526E-40FF-947A-29F88B808724}">
      <dgm:prSet/>
      <dgm:spPr/>
      <dgm:t>
        <a:bodyPr/>
        <a:lstStyle/>
        <a:p>
          <a:endParaRPr lang="fr-CH"/>
        </a:p>
      </dgm:t>
    </dgm:pt>
    <dgm:pt modelId="{59AD5A80-EEDC-4AB4-8B41-7C00E2348F05}" type="sibTrans" cxnId="{4C6CE1A4-526E-40FF-947A-29F88B808724}">
      <dgm:prSet/>
      <dgm:spPr/>
      <dgm:t>
        <a:bodyPr/>
        <a:lstStyle/>
        <a:p>
          <a:endParaRPr lang="fr-CH"/>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4">
        <dgm:presLayoutVars>
          <dgm:chMax val="0"/>
          <dgm:chPref val="0"/>
          <dgm:bulletEnabled val="1"/>
        </dgm:presLayoutVars>
      </dgm:prSet>
      <dgm:spPr>
        <a:xfrm>
          <a:off x="4108" y="0"/>
          <a:ext cx="2391558" cy="774939"/>
        </a:xfrm>
        <a:prstGeom prst="chevron">
          <a:avLst/>
        </a:prstGeom>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4">
        <dgm:presLayoutVars>
          <dgm:chMax val="0"/>
          <dgm:chPref val="0"/>
          <dgm:bulletEnabled val="1"/>
        </dgm:presLayoutVars>
      </dgm:prSet>
      <dgm:spPr>
        <a:xfrm>
          <a:off x="2156511" y="0"/>
          <a:ext cx="2391558" cy="774939"/>
        </a:xfrm>
        <a:prstGeom prst="chevron">
          <a:avLst/>
        </a:prstGeom>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4">
        <dgm:presLayoutVars>
          <dgm:chMax val="0"/>
          <dgm:chPref val="0"/>
          <dgm:bulletEnabled val="1"/>
        </dgm:presLayoutVars>
      </dgm:prSet>
      <dgm:spPr/>
    </dgm:pt>
    <dgm:pt modelId="{53B9EFC6-64F0-4140-AA19-580173977A63}" type="pres">
      <dgm:prSet presAssocID="{07076FE5-744E-4273-97B7-2C5FF9AE0636}" presName="parTxOnlySpace" presStyleCnt="0"/>
      <dgm:spPr/>
    </dgm:pt>
    <dgm:pt modelId="{201AF41C-03FA-45A5-AE3C-6680F060B40A}" type="pres">
      <dgm:prSet presAssocID="{195813A5-E85C-429C-A9F0-17B30FC2920B}" presName="parTxOnly" presStyleLbl="node1" presStyleIdx="3" presStyleCnt="4">
        <dgm:presLayoutVars>
          <dgm:chMax val="0"/>
          <dgm:chPref val="0"/>
          <dgm:bulletEnabled val="1"/>
        </dgm:presLayoutVars>
      </dgm:prSet>
      <dgm:spPr>
        <a:xfrm>
          <a:off x="6461316" y="0"/>
          <a:ext cx="2391558" cy="774939"/>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F04A3644-D2B2-49C5-945B-829A58F712C0}" type="presOf" srcId="{195813A5-E85C-429C-A9F0-17B30FC2920B}" destId="{201AF41C-03FA-45A5-AE3C-6680F060B40A}" srcOrd="0" destOrd="0" presId="urn:microsoft.com/office/officeart/2005/8/layout/chevron1"/>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4C6CE1A4-526E-40FF-947A-29F88B808724}" srcId="{02E4D190-632A-4555-AA55-279D63C71AF0}" destId="{195813A5-E85C-429C-A9F0-17B30FC2920B}" srcOrd="3" destOrd="0" parTransId="{A8516D23-5A03-4DAD-95B8-1BA5AA05525F}" sibTransId="{59AD5A80-EEDC-4AB4-8B41-7C00E2348F05}"/>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 modelId="{C6A2EB8E-44A1-406A-A5BE-58029D5AEF18}" type="presParOf" srcId="{92466427-0B13-400E-BC61-D9CF9E340B0B}" destId="{53B9EFC6-64F0-4140-AA19-580173977A63}" srcOrd="5" destOrd="0" presId="urn:microsoft.com/office/officeart/2005/8/layout/chevron1"/>
    <dgm:cxn modelId="{515AB69C-DDCA-4F6F-8626-EAFBFF959837}" type="presParOf" srcId="{92466427-0B13-400E-BC61-D9CF9E340B0B}" destId="{201AF41C-03FA-45A5-AE3C-6680F060B40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tyle>
          <a:lnRef idx="2">
            <a:schemeClr val="accent1">
              <a:shade val="50000"/>
            </a:schemeClr>
          </a:lnRef>
          <a:fillRef idx="1">
            <a:schemeClr val="accent1"/>
          </a:fillRef>
          <a:effectRef idx="0">
            <a:schemeClr val="accent1"/>
          </a:effectRef>
          <a:fontRef idx="minor">
            <a:schemeClr val="lt1"/>
          </a:fontRef>
        </dgm:style>
      </dgm:prSet>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56007" tIns="18669" rIns="18669" bIns="18669" numCol="1" spcCol="1270" anchor="ctr" anchorCtr="0"/>
        <a:lstStyle/>
        <a:p>
          <a:r>
            <a:rPr lang="fr-CH" sz="1400" b="0" kern="1200" dirty="0">
              <a:solidFill>
                <a:schemeClr val="tx1"/>
              </a:solidFill>
            </a:rPr>
            <a:t>Mail des RH au </a:t>
          </a:r>
          <a:r>
            <a:rPr lang="fr-CH" sz="1400" kern="1200" dirty="0">
              <a:solidFill>
                <a:srgbClr val="000000">
                  <a:hueOff val="0"/>
                  <a:satOff val="0"/>
                  <a:lumOff val="0"/>
                  <a:alphaOff val="0"/>
                </a:srgbClr>
              </a:solidFill>
              <a:latin typeface="Arial"/>
              <a:ea typeface="+mn-ea"/>
              <a:cs typeface="+mn-cs"/>
            </a:rPr>
            <a:t>responsable</a:t>
          </a:r>
        </a:p>
      </dgm:t>
    </dgm:pt>
    <dgm:pt modelId="{2373D507-B0D4-4379-8C9C-28D677F40ED5}" type="parTrans" cxnId="{BA947BAB-0701-4D96-B8AB-6132B458946F}">
      <dgm:prSet/>
      <dgm:spPr/>
      <dgm:t>
        <a:bodyPr/>
        <a:lstStyle/>
        <a:p>
          <a:endParaRPr lang="fr-CH"/>
        </a:p>
      </dgm:t>
    </dgm:pt>
    <dgm:pt modelId="{A75E5748-2A07-4201-9D0C-0F7B41876890}" type="sibTrans" cxnId="{BA947BAB-0701-4D96-B8AB-6132B458946F}">
      <dgm:prSet/>
      <dgm:spPr/>
      <dgm:t>
        <a:bodyPr/>
        <a:lstStyle/>
        <a:p>
          <a:endParaRPr lang="fr-CH"/>
        </a:p>
      </dgm:t>
    </dgm:pt>
    <dgm:pt modelId="{C7F7249E-D7E7-4E5D-917A-8669D45B1B4E}">
      <dgm:prSet phldrT="[Texte]" custT="1">
        <dgm:style>
          <a:lnRef idx="2">
            <a:schemeClr val="accent1">
              <a:shade val="50000"/>
            </a:schemeClr>
          </a:lnRef>
          <a:fillRef idx="1">
            <a:schemeClr val="accent1"/>
          </a:fillRef>
          <a:effectRef idx="0">
            <a:schemeClr val="accent1"/>
          </a:effectRef>
          <a:fontRef idx="minor">
            <a:schemeClr val="lt1"/>
          </a:fontRef>
        </dgm:style>
      </dgm:prSet>
      <dgm:spPr>
        <a:noFill/>
        <a:ln w="38100">
          <a:solidFill>
            <a:srgbClr val="3C8A2E"/>
          </a:solidFill>
        </a:ln>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fixe et réalise l’entretien</a:t>
          </a:r>
        </a:p>
      </dgm:t>
    </dgm:pt>
    <dgm:pt modelId="{34CEE38D-C7E0-4E92-A5A8-33DC47F81A99}" type="parTrans" cxnId="{6E572527-476E-402E-9486-8386071C82C4}">
      <dgm:prSet/>
      <dgm:spPr/>
      <dgm:t>
        <a:bodyPr/>
        <a:lstStyle/>
        <a:p>
          <a:endParaRPr lang="fr-CH"/>
        </a:p>
      </dgm:t>
    </dgm:pt>
    <dgm:pt modelId="{3925A57F-E714-4CA9-864D-611D95838585}" type="sibTrans" cxnId="{6E572527-476E-402E-9486-8386071C82C4}">
      <dgm:prSet/>
      <dgm:spPr/>
      <dgm:t>
        <a:bodyPr/>
        <a:lstStyle/>
        <a:p>
          <a:endParaRPr lang="fr-CH"/>
        </a:p>
      </dgm:t>
    </dgm:pt>
    <dgm:pt modelId="{E3EADCED-0970-41E6-B28F-6104CCBC7410}">
      <dgm:prSet phldrT="[Texte]" custT="1">
        <dgm:style>
          <a:lnRef idx="2">
            <a:schemeClr val="accent1">
              <a:shade val="50000"/>
            </a:schemeClr>
          </a:lnRef>
          <a:fillRef idx="1">
            <a:schemeClr val="accent1"/>
          </a:fillRef>
          <a:effectRef idx="0">
            <a:schemeClr val="accent1"/>
          </a:effectRef>
          <a:fontRef idx="minor">
            <a:schemeClr val="lt1"/>
          </a:fontRef>
        </dgm:style>
      </dgm:prSet>
      <dgm:spPr>
        <a:noFill/>
        <a:ln w="38100">
          <a:solidFill>
            <a:srgbClr val="3C8A2E"/>
          </a:solidFill>
        </a:ln>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confirme ou non l’engagement</a:t>
          </a:r>
        </a:p>
      </dgm:t>
    </dgm:pt>
    <dgm:pt modelId="{5CD2A31F-00C9-4C48-B8EE-1311429CE4D8}" type="parTrans" cxnId="{ED6552D9-2E38-4614-9B09-1A9FCD3D58D9}">
      <dgm:prSet/>
      <dgm:spPr/>
      <dgm:t>
        <a:bodyPr/>
        <a:lstStyle/>
        <a:p>
          <a:endParaRPr lang="fr-CH"/>
        </a:p>
      </dgm:t>
    </dgm:pt>
    <dgm:pt modelId="{07076FE5-744E-4273-97B7-2C5FF9AE0636}" type="sibTrans" cxnId="{ED6552D9-2E38-4614-9B09-1A9FCD3D58D9}">
      <dgm:prSet/>
      <dgm:spPr/>
      <dgm:t>
        <a:bodyPr/>
        <a:lstStyle/>
        <a:p>
          <a:endParaRPr lang="fr-CH"/>
        </a:p>
      </dgm:t>
    </dgm:pt>
    <dgm:pt modelId="{195813A5-E85C-429C-A9F0-17B30FC2920B}">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3C8A2E"/>
        </a:solidFill>
        <a:ln w="38100" cap="flat" cmpd="sng" algn="ctr">
          <a:solidFill>
            <a:srgbClr val="3C8A2E"/>
          </a:solidFill>
          <a:prstDash val="solid"/>
        </a:ln>
        <a:effectLst/>
      </dgm:spPr>
      <dgm:t>
        <a:bodyPr spcFirstLastPara="0" vert="horz" wrap="square" lIns="60008" tIns="20003" rIns="20003" bIns="20003" numCol="1" spcCol="1270" anchor="ctr" anchorCtr="0"/>
        <a:lstStyle/>
        <a:p>
          <a:pPr marL="0" lvl="0" indent="0" algn="ctr" defTabSz="666750">
            <a:lnSpc>
              <a:spcPct val="90000"/>
            </a:lnSpc>
            <a:spcBef>
              <a:spcPct val="0"/>
            </a:spcBef>
            <a:spcAft>
              <a:spcPct val="35000"/>
            </a:spcAft>
            <a:buNone/>
          </a:pPr>
          <a:r>
            <a:rPr lang="fr-CH" sz="1500" b="1" kern="1200" dirty="0">
              <a:solidFill>
                <a:srgbClr val="FFFFFF">
                  <a:lumMod val="95000"/>
                </a:srgbClr>
              </a:solidFill>
              <a:latin typeface="Arial"/>
              <a:ea typeface="+mn-ea"/>
              <a:cs typeface="+mn-cs"/>
            </a:rPr>
            <a:t>Envoi du courrier et saisie SIRH</a:t>
          </a:r>
        </a:p>
      </dgm:t>
    </dgm:pt>
    <dgm:pt modelId="{A8516D23-5A03-4DAD-95B8-1BA5AA05525F}" type="parTrans" cxnId="{4C6CE1A4-526E-40FF-947A-29F88B808724}">
      <dgm:prSet/>
      <dgm:spPr/>
      <dgm:t>
        <a:bodyPr/>
        <a:lstStyle/>
        <a:p>
          <a:endParaRPr lang="fr-CH"/>
        </a:p>
      </dgm:t>
    </dgm:pt>
    <dgm:pt modelId="{59AD5A80-EEDC-4AB4-8B41-7C00E2348F05}" type="sibTrans" cxnId="{4C6CE1A4-526E-40FF-947A-29F88B808724}">
      <dgm:prSet/>
      <dgm:spPr/>
      <dgm:t>
        <a:bodyPr/>
        <a:lstStyle/>
        <a:p>
          <a:endParaRPr lang="fr-CH"/>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4">
        <dgm:presLayoutVars>
          <dgm:chMax val="0"/>
          <dgm:chPref val="0"/>
          <dgm:bulletEnabled val="1"/>
        </dgm:presLayoutVars>
      </dgm:prSet>
      <dgm:spPr>
        <a:xfrm>
          <a:off x="4108" y="0"/>
          <a:ext cx="2391558" cy="774939"/>
        </a:xfrm>
        <a:prstGeom prst="chevron">
          <a:avLst/>
        </a:prstGeom>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4">
        <dgm:presLayoutVars>
          <dgm:chMax val="0"/>
          <dgm:chPref val="0"/>
          <dgm:bulletEnabled val="1"/>
        </dgm:presLayoutVars>
      </dgm:prSet>
      <dgm:spPr>
        <a:xfrm>
          <a:off x="2156511" y="0"/>
          <a:ext cx="2391558" cy="774939"/>
        </a:xfrm>
        <a:prstGeom prst="chevron">
          <a:avLst/>
        </a:prstGeom>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4">
        <dgm:presLayoutVars>
          <dgm:chMax val="0"/>
          <dgm:chPref val="0"/>
          <dgm:bulletEnabled val="1"/>
        </dgm:presLayoutVars>
      </dgm:prSet>
      <dgm:spPr>
        <a:xfrm>
          <a:off x="4308914" y="0"/>
          <a:ext cx="2391558" cy="774939"/>
        </a:xfrm>
        <a:prstGeom prst="chevron">
          <a:avLst/>
        </a:prstGeom>
      </dgm:spPr>
    </dgm:pt>
    <dgm:pt modelId="{53B9EFC6-64F0-4140-AA19-580173977A63}" type="pres">
      <dgm:prSet presAssocID="{07076FE5-744E-4273-97B7-2C5FF9AE0636}" presName="parTxOnlySpace" presStyleCnt="0"/>
      <dgm:spPr/>
    </dgm:pt>
    <dgm:pt modelId="{201AF41C-03FA-45A5-AE3C-6680F060B40A}" type="pres">
      <dgm:prSet presAssocID="{195813A5-E85C-429C-A9F0-17B30FC2920B}" presName="parTxOnly" presStyleLbl="node1" presStyleIdx="3" presStyleCnt="4">
        <dgm:presLayoutVars>
          <dgm:chMax val="0"/>
          <dgm:chPref val="0"/>
          <dgm:bulletEnabled val="1"/>
        </dgm:presLayoutVars>
      </dgm:prSet>
      <dgm:spPr>
        <a:xfrm>
          <a:off x="6461316" y="0"/>
          <a:ext cx="2391558" cy="774939"/>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F04A3644-D2B2-49C5-945B-829A58F712C0}" type="presOf" srcId="{195813A5-E85C-429C-A9F0-17B30FC2920B}" destId="{201AF41C-03FA-45A5-AE3C-6680F060B40A}" srcOrd="0" destOrd="0" presId="urn:microsoft.com/office/officeart/2005/8/layout/chevron1"/>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4C6CE1A4-526E-40FF-947A-29F88B808724}" srcId="{02E4D190-632A-4555-AA55-279D63C71AF0}" destId="{195813A5-E85C-429C-A9F0-17B30FC2920B}" srcOrd="3" destOrd="0" parTransId="{A8516D23-5A03-4DAD-95B8-1BA5AA05525F}" sibTransId="{59AD5A80-EEDC-4AB4-8B41-7C00E2348F05}"/>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 modelId="{C6A2EB8E-44A1-406A-A5BE-58029D5AEF18}" type="presParOf" srcId="{92466427-0B13-400E-BC61-D9CF9E340B0B}" destId="{53B9EFC6-64F0-4140-AA19-580173977A63}" srcOrd="5" destOrd="0" presId="urn:microsoft.com/office/officeart/2005/8/layout/chevron1"/>
    <dgm:cxn modelId="{515AB69C-DDCA-4F6F-8626-EAFBFF959837}" type="presParOf" srcId="{92466427-0B13-400E-BC61-D9CF9E340B0B}" destId="{201AF41C-03FA-45A5-AE3C-6680F060B40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tyle>
          <a:lnRef idx="2">
            <a:schemeClr val="accent1">
              <a:shade val="50000"/>
            </a:schemeClr>
          </a:lnRef>
          <a:fillRef idx="1">
            <a:schemeClr val="accent1"/>
          </a:fillRef>
          <a:effectRef idx="0">
            <a:schemeClr val="accent1"/>
          </a:effectRef>
          <a:fontRef idx="minor">
            <a:schemeClr val="lt1"/>
          </a:fontRef>
        </dgm:style>
      </dgm:prSet>
      <dgm:spPr>
        <a:solidFill>
          <a:srgbClr val="FFFFFF">
            <a:hueOff val="0"/>
            <a:satOff val="0"/>
            <a:lumOff val="0"/>
            <a:alphaOff val="0"/>
          </a:srgbClr>
        </a:solidFill>
        <a:ln w="38100" cap="flat" cmpd="sng" algn="ctr">
          <a:solidFill>
            <a:srgbClr val="3C8A2E"/>
          </a:solidFill>
          <a:prstDash val="solid"/>
        </a:ln>
        <a:effectLst/>
      </dgm:spPr>
      <dgm:t>
        <a:bodyPr spcFirstLastPara="0" vert="horz" wrap="square" lIns="56007" tIns="18669" rIns="18669" bIns="18669" numCol="1" spcCol="1270" anchor="ctr" anchorCtr="0"/>
        <a:lstStyle/>
        <a:p>
          <a:r>
            <a:rPr lang="fr-CH" sz="1400" b="0" kern="1200" dirty="0">
              <a:solidFill>
                <a:schemeClr val="tx1"/>
              </a:solidFill>
            </a:rPr>
            <a:t>Mail des RH au </a:t>
          </a:r>
          <a:r>
            <a:rPr lang="fr-CH" sz="1400" kern="1200" dirty="0">
              <a:solidFill>
                <a:srgbClr val="000000">
                  <a:hueOff val="0"/>
                  <a:satOff val="0"/>
                  <a:lumOff val="0"/>
                  <a:alphaOff val="0"/>
                </a:srgbClr>
              </a:solidFill>
              <a:latin typeface="Arial"/>
              <a:ea typeface="+mn-ea"/>
              <a:cs typeface="+mn-cs"/>
            </a:rPr>
            <a:t>responsable</a:t>
          </a:r>
        </a:p>
      </dgm:t>
    </dgm:pt>
    <dgm:pt modelId="{2373D507-B0D4-4379-8C9C-28D677F40ED5}" type="parTrans" cxnId="{BA947BAB-0701-4D96-B8AB-6132B458946F}">
      <dgm:prSet/>
      <dgm:spPr/>
      <dgm:t>
        <a:bodyPr/>
        <a:lstStyle/>
        <a:p>
          <a:endParaRPr lang="fr-CH"/>
        </a:p>
      </dgm:t>
    </dgm:pt>
    <dgm:pt modelId="{A75E5748-2A07-4201-9D0C-0F7B41876890}" type="sibTrans" cxnId="{BA947BAB-0701-4D96-B8AB-6132B458946F}">
      <dgm:prSet/>
      <dgm:spPr/>
      <dgm:t>
        <a:bodyPr/>
        <a:lstStyle/>
        <a:p>
          <a:endParaRPr lang="fr-CH"/>
        </a:p>
      </dgm:t>
    </dgm:pt>
    <dgm:pt modelId="{C7F7249E-D7E7-4E5D-917A-8669D45B1B4E}">
      <dgm:prSet phldrT="[Texte]" custT="1">
        <dgm:style>
          <a:lnRef idx="2">
            <a:schemeClr val="accent1">
              <a:shade val="50000"/>
            </a:schemeClr>
          </a:lnRef>
          <a:fillRef idx="1">
            <a:schemeClr val="accent1"/>
          </a:fillRef>
          <a:effectRef idx="0">
            <a:schemeClr val="accent1"/>
          </a:effectRef>
          <a:fontRef idx="minor">
            <a:schemeClr val="lt1"/>
          </a:fontRef>
        </dgm:style>
      </dgm:prSet>
      <dgm:spPr>
        <a:noFill/>
        <a:ln w="38100">
          <a:solidFill>
            <a:srgbClr val="3C8A2E"/>
          </a:solidFill>
        </a:ln>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fixe et réalise l’entretien</a:t>
          </a:r>
        </a:p>
      </dgm:t>
    </dgm:pt>
    <dgm:pt modelId="{34CEE38D-C7E0-4E92-A5A8-33DC47F81A99}" type="parTrans" cxnId="{6E572527-476E-402E-9486-8386071C82C4}">
      <dgm:prSet/>
      <dgm:spPr/>
      <dgm:t>
        <a:bodyPr/>
        <a:lstStyle/>
        <a:p>
          <a:endParaRPr lang="fr-CH"/>
        </a:p>
      </dgm:t>
    </dgm:pt>
    <dgm:pt modelId="{3925A57F-E714-4CA9-864D-611D95838585}" type="sibTrans" cxnId="{6E572527-476E-402E-9486-8386071C82C4}">
      <dgm:prSet/>
      <dgm:spPr/>
      <dgm:t>
        <a:bodyPr/>
        <a:lstStyle/>
        <a:p>
          <a:endParaRPr lang="fr-CH"/>
        </a:p>
      </dgm:t>
    </dgm:pt>
    <dgm:pt modelId="{E3EADCED-0970-41E6-B28F-6104CCBC7410}">
      <dgm:prSet phldrT="[Texte]" custT="1">
        <dgm:style>
          <a:lnRef idx="2">
            <a:schemeClr val="accent1">
              <a:shade val="50000"/>
            </a:schemeClr>
          </a:lnRef>
          <a:fillRef idx="1">
            <a:schemeClr val="accent1"/>
          </a:fillRef>
          <a:effectRef idx="0">
            <a:schemeClr val="accent1"/>
          </a:effectRef>
          <a:fontRef idx="minor">
            <a:schemeClr val="lt1"/>
          </a:fontRef>
        </dgm:style>
      </dgm:prSet>
      <dgm:spPr>
        <a:noFill/>
        <a:ln w="38100">
          <a:solidFill>
            <a:srgbClr val="3C8A2E"/>
          </a:solidFill>
        </a:ln>
      </dgm:spPr>
      <dgm:t>
        <a:bodyPr spcFirstLastPara="0" vert="horz" wrap="square" lIns="56007" tIns="18669" rIns="18669" bIns="18669" numCol="1" spcCol="1270" anchor="ctr" anchorCtr="0"/>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confirme ou non l’engagement</a:t>
          </a:r>
        </a:p>
      </dgm:t>
    </dgm:pt>
    <dgm:pt modelId="{5CD2A31F-00C9-4C48-B8EE-1311429CE4D8}" type="parTrans" cxnId="{ED6552D9-2E38-4614-9B09-1A9FCD3D58D9}">
      <dgm:prSet/>
      <dgm:spPr/>
      <dgm:t>
        <a:bodyPr/>
        <a:lstStyle/>
        <a:p>
          <a:endParaRPr lang="fr-CH"/>
        </a:p>
      </dgm:t>
    </dgm:pt>
    <dgm:pt modelId="{07076FE5-744E-4273-97B7-2C5FF9AE0636}" type="sibTrans" cxnId="{ED6552D9-2E38-4614-9B09-1A9FCD3D58D9}">
      <dgm:prSet/>
      <dgm:spPr/>
      <dgm:t>
        <a:bodyPr/>
        <a:lstStyle/>
        <a:p>
          <a:endParaRPr lang="fr-CH"/>
        </a:p>
      </dgm:t>
    </dgm:pt>
    <dgm:pt modelId="{195813A5-E85C-429C-A9F0-17B30FC2920B}">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3C8A2E"/>
        </a:solidFill>
        <a:ln w="38100" cap="flat" cmpd="sng" algn="ctr">
          <a:solidFill>
            <a:srgbClr val="3C8A2E"/>
          </a:solidFill>
          <a:prstDash val="solid"/>
        </a:ln>
        <a:effectLst/>
      </dgm:spPr>
      <dgm:t>
        <a:bodyPr spcFirstLastPara="0" vert="horz" wrap="square" lIns="60008" tIns="20003" rIns="20003" bIns="20003" numCol="1" spcCol="1270" anchor="ctr" anchorCtr="0"/>
        <a:lstStyle/>
        <a:p>
          <a:pPr marL="0" lvl="0" indent="0" algn="ctr" defTabSz="666750">
            <a:lnSpc>
              <a:spcPct val="90000"/>
            </a:lnSpc>
            <a:spcBef>
              <a:spcPct val="0"/>
            </a:spcBef>
            <a:spcAft>
              <a:spcPct val="35000"/>
            </a:spcAft>
            <a:buNone/>
          </a:pPr>
          <a:r>
            <a:rPr lang="fr-CH" sz="1500" b="1" kern="1200" dirty="0">
              <a:solidFill>
                <a:srgbClr val="FFFFFF">
                  <a:lumMod val="95000"/>
                </a:srgbClr>
              </a:solidFill>
              <a:latin typeface="Arial"/>
              <a:ea typeface="+mn-ea"/>
              <a:cs typeface="+mn-cs"/>
            </a:rPr>
            <a:t>Envoi du courrier et saisie SIRH</a:t>
          </a:r>
        </a:p>
      </dgm:t>
    </dgm:pt>
    <dgm:pt modelId="{A8516D23-5A03-4DAD-95B8-1BA5AA05525F}" type="parTrans" cxnId="{4C6CE1A4-526E-40FF-947A-29F88B808724}">
      <dgm:prSet/>
      <dgm:spPr/>
      <dgm:t>
        <a:bodyPr/>
        <a:lstStyle/>
        <a:p>
          <a:endParaRPr lang="fr-CH"/>
        </a:p>
      </dgm:t>
    </dgm:pt>
    <dgm:pt modelId="{59AD5A80-EEDC-4AB4-8B41-7C00E2348F05}" type="sibTrans" cxnId="{4C6CE1A4-526E-40FF-947A-29F88B808724}">
      <dgm:prSet/>
      <dgm:spPr/>
      <dgm:t>
        <a:bodyPr/>
        <a:lstStyle/>
        <a:p>
          <a:endParaRPr lang="fr-CH"/>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4">
        <dgm:presLayoutVars>
          <dgm:chMax val="0"/>
          <dgm:chPref val="0"/>
          <dgm:bulletEnabled val="1"/>
        </dgm:presLayoutVars>
      </dgm:prSet>
      <dgm:spPr>
        <a:xfrm>
          <a:off x="4108" y="0"/>
          <a:ext cx="2391558" cy="774939"/>
        </a:xfrm>
        <a:prstGeom prst="chevron">
          <a:avLst/>
        </a:prstGeom>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4">
        <dgm:presLayoutVars>
          <dgm:chMax val="0"/>
          <dgm:chPref val="0"/>
          <dgm:bulletEnabled val="1"/>
        </dgm:presLayoutVars>
      </dgm:prSet>
      <dgm:spPr>
        <a:xfrm>
          <a:off x="2156511" y="0"/>
          <a:ext cx="2391558" cy="774939"/>
        </a:xfrm>
        <a:prstGeom prst="chevron">
          <a:avLst/>
        </a:prstGeom>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4">
        <dgm:presLayoutVars>
          <dgm:chMax val="0"/>
          <dgm:chPref val="0"/>
          <dgm:bulletEnabled val="1"/>
        </dgm:presLayoutVars>
      </dgm:prSet>
      <dgm:spPr>
        <a:xfrm>
          <a:off x="4308914" y="0"/>
          <a:ext cx="2391558" cy="774939"/>
        </a:xfrm>
        <a:prstGeom prst="chevron">
          <a:avLst/>
        </a:prstGeom>
      </dgm:spPr>
    </dgm:pt>
    <dgm:pt modelId="{53B9EFC6-64F0-4140-AA19-580173977A63}" type="pres">
      <dgm:prSet presAssocID="{07076FE5-744E-4273-97B7-2C5FF9AE0636}" presName="parTxOnlySpace" presStyleCnt="0"/>
      <dgm:spPr/>
    </dgm:pt>
    <dgm:pt modelId="{201AF41C-03FA-45A5-AE3C-6680F060B40A}" type="pres">
      <dgm:prSet presAssocID="{195813A5-E85C-429C-A9F0-17B30FC2920B}" presName="parTxOnly" presStyleLbl="node1" presStyleIdx="3" presStyleCnt="4">
        <dgm:presLayoutVars>
          <dgm:chMax val="0"/>
          <dgm:chPref val="0"/>
          <dgm:bulletEnabled val="1"/>
        </dgm:presLayoutVars>
      </dgm:prSet>
      <dgm:spPr>
        <a:xfrm>
          <a:off x="6461316" y="0"/>
          <a:ext cx="2391558" cy="774939"/>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F04A3644-D2B2-49C5-945B-829A58F712C0}" type="presOf" srcId="{195813A5-E85C-429C-A9F0-17B30FC2920B}" destId="{201AF41C-03FA-45A5-AE3C-6680F060B40A}" srcOrd="0" destOrd="0" presId="urn:microsoft.com/office/officeart/2005/8/layout/chevron1"/>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4C6CE1A4-526E-40FF-947A-29F88B808724}" srcId="{02E4D190-632A-4555-AA55-279D63C71AF0}" destId="{195813A5-E85C-429C-A9F0-17B30FC2920B}" srcOrd="3" destOrd="0" parTransId="{A8516D23-5A03-4DAD-95B8-1BA5AA05525F}" sibTransId="{59AD5A80-EEDC-4AB4-8B41-7C00E2348F05}"/>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 modelId="{C6A2EB8E-44A1-406A-A5BE-58029D5AEF18}" type="presParOf" srcId="{92466427-0B13-400E-BC61-D9CF9E340B0B}" destId="{53B9EFC6-64F0-4140-AA19-580173977A63}" srcOrd="5" destOrd="0" presId="urn:microsoft.com/office/officeart/2005/8/layout/chevron1"/>
    <dgm:cxn modelId="{515AB69C-DDCA-4F6F-8626-EAFBFF959837}" type="presParOf" srcId="{92466427-0B13-400E-BC61-D9CF9E340B0B}" destId="{201AF41C-03FA-45A5-AE3C-6680F060B40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555E2EF1-24DA-4217-82D5-C1DFBDE3F533}"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fr-CH"/>
        </a:p>
      </dgm:t>
    </dgm:pt>
    <dgm:pt modelId="{5DF7E7F2-26B6-4FE3-A3BF-024D133B5526}">
      <dgm:prSet phldrT="[Texte]" custT="1"/>
      <dgm:spPr>
        <a:xfrm>
          <a:off x="2993289" y="-63258"/>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Cahier des charges et annonce</a:t>
          </a:r>
        </a:p>
      </dgm:t>
    </dgm:pt>
    <dgm:pt modelId="{0F17502D-9C6A-4C7F-B0C0-24442F3BA88C}" type="parTrans" cxnId="{E17E3900-43CE-46CF-A256-090942D079F5}">
      <dgm:prSet/>
      <dgm:spPr/>
      <dgm:t>
        <a:bodyPr/>
        <a:lstStyle/>
        <a:p>
          <a:endParaRPr lang="fr-CH" sz="2400">
            <a:solidFill>
              <a:schemeClr val="tx1"/>
            </a:solidFill>
          </a:endParaRPr>
        </a:p>
      </dgm:t>
    </dgm:pt>
    <dgm:pt modelId="{7B08889A-FBFC-4502-AA56-4A8E24A746DE}" type="sibTrans" cxnId="{E17E3900-43CE-46CF-A256-090942D079F5}">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3B05D6D3-19E4-48DE-83B8-84F3D5D6486B}">
      <dgm:prSet phldrT="[Texte]" custT="1"/>
      <dgm:spPr>
        <a:xfrm>
          <a:off x="4058878" y="179955"/>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Mise au concours</a:t>
          </a:r>
        </a:p>
      </dgm:t>
    </dgm:pt>
    <dgm:pt modelId="{6B5D217B-96B6-47E1-B8F9-62FADA97EB6D}" type="parTrans" cxnId="{B15C0E73-28A5-4899-BBDD-95356631AB15}">
      <dgm:prSet/>
      <dgm:spPr/>
      <dgm:t>
        <a:bodyPr/>
        <a:lstStyle/>
        <a:p>
          <a:endParaRPr lang="fr-CH" sz="2400">
            <a:solidFill>
              <a:schemeClr val="tx1"/>
            </a:solidFill>
          </a:endParaRPr>
        </a:p>
      </dgm:t>
    </dgm:pt>
    <dgm:pt modelId="{83F64CE7-BF15-4F17-BFD7-20B2BBBCAD3D}" type="sibTrans" cxnId="{B15C0E73-28A5-4899-BBDD-95356631AB15}">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0DC550FB-87D8-4148-AC09-8DACAEB7641F}">
      <dgm:prSet phldrT="[Texte]" custT="1"/>
      <dgm:spPr>
        <a:xfrm>
          <a:off x="4913414" y="861424"/>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Choix du candidat </a:t>
          </a:r>
        </a:p>
      </dgm:t>
    </dgm:pt>
    <dgm:pt modelId="{50BBABA6-5AC4-4AB3-8152-3C151550AEFD}" type="parTrans" cxnId="{459E9FCB-2DDB-49A0-9493-146994CECD6D}">
      <dgm:prSet/>
      <dgm:spPr/>
      <dgm:t>
        <a:bodyPr/>
        <a:lstStyle/>
        <a:p>
          <a:endParaRPr lang="fr-CH" sz="2400">
            <a:solidFill>
              <a:schemeClr val="tx1"/>
            </a:solidFill>
          </a:endParaRPr>
        </a:p>
      </dgm:t>
    </dgm:pt>
    <dgm:pt modelId="{16D7674D-FE12-4512-A5D3-8B78B50C2434}" type="sibTrans" cxnId="{459E9FCB-2DDB-49A0-9493-146994CECD6D}">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9160BEC3-9951-4B53-8E79-C0718DE80EBE}">
      <dgm:prSet phldrT="[Texte]" custT="1"/>
      <dgm:spPr>
        <a:xfrm>
          <a:off x="5387645" y="1846176"/>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Salaire et contrat</a:t>
          </a:r>
        </a:p>
      </dgm:t>
    </dgm:pt>
    <dgm:pt modelId="{75979DB2-9876-4512-8E5A-5C54C2056779}" type="parTrans" cxnId="{1E6FBA2F-4E4C-4D21-AAC0-DE0584736874}">
      <dgm:prSet/>
      <dgm:spPr/>
      <dgm:t>
        <a:bodyPr/>
        <a:lstStyle/>
        <a:p>
          <a:endParaRPr lang="fr-CH" sz="2400">
            <a:solidFill>
              <a:schemeClr val="tx1"/>
            </a:solidFill>
          </a:endParaRPr>
        </a:p>
      </dgm:t>
    </dgm:pt>
    <dgm:pt modelId="{C2E6803A-242A-42A7-8E93-F713D1AA4D5A}" type="sibTrans" cxnId="{1E6FBA2F-4E4C-4D21-AAC0-DE0584736874}">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9E8E260A-762B-4D94-BC94-1BC75D93B9B7}">
      <dgm:prSet phldrT="[Texte]" custT="1"/>
      <dgm:spPr>
        <a:xfrm>
          <a:off x="5387645" y="2939168"/>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Préparation d’une embauche</a:t>
          </a:r>
        </a:p>
      </dgm:t>
    </dgm:pt>
    <dgm:pt modelId="{F0CC6332-4C04-412A-8C25-8143EF29D2A2}" type="parTrans" cxnId="{E96A72D0-2FAC-4531-8B8F-342B1FA57408}">
      <dgm:prSet/>
      <dgm:spPr/>
      <dgm:t>
        <a:bodyPr/>
        <a:lstStyle/>
        <a:p>
          <a:endParaRPr lang="fr-CH" sz="2400">
            <a:solidFill>
              <a:schemeClr val="tx1"/>
            </a:solidFill>
          </a:endParaRPr>
        </a:p>
      </dgm:t>
    </dgm:pt>
    <dgm:pt modelId="{303798F4-25AB-4BE0-840B-6511272BB2F3}" type="sibTrans" cxnId="{E96A72D0-2FAC-4531-8B8F-342B1FA57408}">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438F672A-C491-4F45-A3F7-6AA1CD1FD095}">
      <dgm:prSet phldrT="[Texte]" custT="1"/>
      <dgm:spPr>
        <a:xfrm>
          <a:off x="1073165" y="861424"/>
          <a:ext cx="829474" cy="539158"/>
        </a:xfr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Mutation</a:t>
          </a:r>
        </a:p>
      </dgm:t>
    </dgm:pt>
    <dgm:pt modelId="{6091048A-8E49-40DE-ABD0-66D31727C97F}" type="parTrans" cxnId="{76F66017-8FEF-465B-8508-9B411D2A013B}">
      <dgm:prSet/>
      <dgm:spPr/>
      <dgm:t>
        <a:bodyPr/>
        <a:lstStyle/>
        <a:p>
          <a:endParaRPr lang="fr-CH" sz="2400">
            <a:solidFill>
              <a:schemeClr val="tx1"/>
            </a:solidFill>
          </a:endParaRPr>
        </a:p>
      </dgm:t>
    </dgm:pt>
    <dgm:pt modelId="{135CC889-0A11-4DEF-8F2D-899D37E849B3}" type="sibTrans" cxnId="{76F66017-8FEF-465B-8508-9B411D2A013B}">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19F9869F-29A0-4DAC-97F3-C70C6001DC23}">
      <dgm:prSet phldrT="[Texte]" custT="1"/>
      <dgm:spPr>
        <a:xfrm>
          <a:off x="4913414" y="3923920"/>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GED et SIRH</a:t>
          </a:r>
        </a:p>
      </dgm:t>
    </dgm:pt>
    <dgm:pt modelId="{CE3CF898-DDD8-4353-88F6-388892CADAAC}" type="parTrans" cxnId="{F67AD948-90B5-4A4B-82A2-4B83CA9B359E}">
      <dgm:prSet/>
      <dgm:spPr/>
      <dgm:t>
        <a:bodyPr/>
        <a:lstStyle/>
        <a:p>
          <a:endParaRPr lang="fr-CH" sz="2400">
            <a:solidFill>
              <a:schemeClr val="tx1"/>
            </a:solidFill>
          </a:endParaRPr>
        </a:p>
      </dgm:t>
    </dgm:pt>
    <dgm:pt modelId="{E80F1C39-58CA-499C-815B-6AADBCEE0831}" type="sibTrans" cxnId="{F67AD948-90B5-4A4B-82A2-4B83CA9B359E}">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7892E2B1-9E52-45A5-A825-73F3347AAF95}">
      <dgm:prSet phldrT="[Texte]" custT="1"/>
      <dgm:spPr>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Déclaration accident</a:t>
          </a:r>
        </a:p>
      </dgm:t>
    </dgm:pt>
    <dgm:pt modelId="{F06A2048-4FDF-4EE6-8B1E-6BFC923C5EFA}" type="parTrans" cxnId="{DF8FE20C-7DA3-43F1-B252-B02A93B3718F}">
      <dgm:prSet/>
      <dgm:spPr/>
      <dgm:t>
        <a:bodyPr/>
        <a:lstStyle/>
        <a:p>
          <a:endParaRPr lang="fr-CH" sz="2400">
            <a:solidFill>
              <a:schemeClr val="tx1"/>
            </a:solidFill>
          </a:endParaRPr>
        </a:p>
      </dgm:t>
    </dgm:pt>
    <dgm:pt modelId="{CD7E29D1-95D2-4E32-B1B5-E46BF70C8369}" type="sibTrans" cxnId="{DF8FE20C-7DA3-43F1-B252-B02A93B3718F}">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A936ECAD-7FB7-4194-BA04-04542C6F9D04}">
      <dgm:prSet phldrT="[Texte]" custT="1"/>
      <dgm:spPr>
        <a:xfrm>
          <a:off x="1073165" y="3923920"/>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Temps essai</a:t>
          </a:r>
        </a:p>
      </dgm:t>
    </dgm:pt>
    <dgm:pt modelId="{9155C243-1053-453C-B6E6-4EE98C270CC6}" type="parTrans" cxnId="{B1F24DD8-0171-478E-A3D9-C1D7134BEA23}">
      <dgm:prSet/>
      <dgm:spPr/>
      <dgm:t>
        <a:bodyPr/>
        <a:lstStyle/>
        <a:p>
          <a:endParaRPr lang="fr-CH" sz="2400">
            <a:solidFill>
              <a:schemeClr val="tx1"/>
            </a:solidFill>
          </a:endParaRPr>
        </a:p>
      </dgm:t>
    </dgm:pt>
    <dgm:pt modelId="{020546D8-48CA-4415-BAE2-909F84A6D59F}" type="sibTrans" cxnId="{B1F24DD8-0171-478E-A3D9-C1D7134BEA23}">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2DA32482-76C1-499E-96E7-D5E38B9E03E6}">
      <dgm:prSet phldrT="[Texte]" custT="1"/>
      <dgm:spPr>
        <a:xfrm>
          <a:off x="598934" y="2939168"/>
          <a:ext cx="829474" cy="539158"/>
        </a:xfr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APG paternité et all. familiales</a:t>
          </a:r>
        </a:p>
      </dgm:t>
    </dgm:pt>
    <dgm:pt modelId="{BCF3306B-3C9B-4758-BB9D-3ABB680DC85F}" type="parTrans" cxnId="{A9B90667-8766-43D9-A481-1B1EABDF19E8}">
      <dgm:prSet/>
      <dgm:spPr/>
      <dgm:t>
        <a:bodyPr/>
        <a:lstStyle/>
        <a:p>
          <a:endParaRPr lang="fr-CH" sz="2400">
            <a:solidFill>
              <a:schemeClr val="tx1"/>
            </a:solidFill>
          </a:endParaRPr>
        </a:p>
      </dgm:t>
    </dgm:pt>
    <dgm:pt modelId="{B39E99F2-CED2-4940-B00D-5005A47979DD}" type="sibTrans" cxnId="{A9B90667-8766-43D9-A481-1B1EABDF19E8}">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0FF9347E-1F7B-4B1D-A2E1-7EF875105BC8}">
      <dgm:prSet phldrT="[Texte]" custT="1"/>
      <dgm:spPr>
        <a:xfrm>
          <a:off x="598934" y="1846176"/>
          <a:ext cx="829474" cy="539158"/>
        </a:xfr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Gestion du temps</a:t>
          </a:r>
        </a:p>
      </dgm:t>
    </dgm:pt>
    <dgm:pt modelId="{67B0FDC2-5BFE-45BC-A22A-6E3B087253C4}" type="parTrans" cxnId="{5E070213-14B8-4F7F-A93B-35D294C376AE}">
      <dgm:prSet/>
      <dgm:spPr/>
      <dgm:t>
        <a:bodyPr/>
        <a:lstStyle/>
        <a:p>
          <a:endParaRPr lang="fr-CH" sz="2400">
            <a:solidFill>
              <a:schemeClr val="tx1"/>
            </a:solidFill>
          </a:endParaRPr>
        </a:p>
      </dgm:t>
    </dgm:pt>
    <dgm:pt modelId="{5957052B-D5CE-4D19-979E-C3BD20048798}" type="sibTrans" cxnId="{5E070213-14B8-4F7F-A93B-35D294C376AE}">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49417BFB-C361-47BB-B6A4-BE76C2A84677}">
      <dgm:prSet phldrT="[Texte]" custT="1"/>
      <dgm:spPr>
        <a:xfrm>
          <a:off x="4058878" y="4605390"/>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Début rapport de travail</a:t>
          </a:r>
        </a:p>
      </dgm:t>
    </dgm:pt>
    <dgm:pt modelId="{1F61390C-2846-4F20-B8D7-AC0E10E59668}" type="parTrans" cxnId="{8517C647-E818-47D8-9B59-F485AB6EF67C}">
      <dgm:prSet/>
      <dgm:spPr/>
      <dgm:t>
        <a:bodyPr/>
        <a:lstStyle/>
        <a:p>
          <a:endParaRPr lang="fr-CH" sz="2400">
            <a:solidFill>
              <a:schemeClr val="tx1"/>
            </a:solidFill>
          </a:endParaRPr>
        </a:p>
      </dgm:t>
    </dgm:pt>
    <dgm:pt modelId="{CCC7CE9B-BC4C-4099-8941-A153D9E5AED2}" type="sibTrans" cxnId="{8517C647-E818-47D8-9B59-F485AB6EF67C}">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B4528172-8361-4F8D-AFDD-C4886B6CE3EE}">
      <dgm:prSet phldrT="[Texte]" custT="1"/>
      <dgm:spPr>
        <a:xfrm>
          <a:off x="2993289" y="4848603"/>
          <a:ext cx="829474" cy="539158"/>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Bulletin de paie</a:t>
          </a:r>
        </a:p>
      </dgm:t>
    </dgm:pt>
    <dgm:pt modelId="{F3F23BB9-C256-4609-9F6B-ECF8AB2EDE8E}" type="parTrans" cxnId="{A525F024-33EF-415F-916C-E3C41DA0CE00}">
      <dgm:prSet/>
      <dgm:spPr/>
      <dgm:t>
        <a:bodyPr/>
        <a:lstStyle/>
        <a:p>
          <a:endParaRPr lang="fr-CH" sz="2400">
            <a:solidFill>
              <a:schemeClr val="tx1"/>
            </a:solidFill>
          </a:endParaRPr>
        </a:p>
      </dgm:t>
    </dgm:pt>
    <dgm:pt modelId="{2BAC7B75-B604-415D-A01A-368BCAE1555D}" type="sibTrans" cxnId="{A525F024-33EF-415F-916C-E3C41DA0CE00}">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FF2F34B5-18FA-45EC-B538-80BC33693AB9}">
      <dgm:prSet phldrT="[Texte]" custT="1"/>
      <dgm:spPr>
        <a:xfrm>
          <a:off x="1927701" y="179955"/>
          <a:ext cx="829474" cy="539158"/>
        </a:xfr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CH" sz="1000" dirty="0">
              <a:solidFill>
                <a:sysClr val="windowText" lastClr="000000"/>
              </a:solidFill>
              <a:latin typeface="Calibri" panose="020F0502020204030204"/>
              <a:ea typeface="+mn-ea"/>
              <a:cs typeface="+mn-cs"/>
            </a:rPr>
            <a:t>Fin des rapports de travail</a:t>
          </a:r>
        </a:p>
      </dgm:t>
    </dgm:pt>
    <dgm:pt modelId="{FCE81C7D-B256-4CBC-9E8B-B7EF2047B1D6}" type="parTrans" cxnId="{4DE881F0-4076-4748-B5CE-1457B77001E9}">
      <dgm:prSet/>
      <dgm:spPr/>
      <dgm:t>
        <a:bodyPr/>
        <a:lstStyle/>
        <a:p>
          <a:endParaRPr lang="fr-CH" sz="2400">
            <a:solidFill>
              <a:schemeClr val="tx1"/>
            </a:solidFill>
          </a:endParaRPr>
        </a:p>
      </dgm:t>
    </dgm:pt>
    <dgm:pt modelId="{87B3BF54-A40C-40BA-A4FA-89FB65182CBE}" type="sibTrans" cxnId="{4DE881F0-4076-4748-B5CE-1457B77001E9}">
      <dgm:prSet/>
      <dgm:spPr>
        <a:xfrm>
          <a:off x="952095" y="206320"/>
          <a:ext cx="4911862" cy="4911862"/>
        </a:xfrm>
        <a:noFill/>
        <a:ln w="6350" cap="flat" cmpd="sng" algn="ctr">
          <a:solidFill>
            <a:srgbClr val="70AD47">
              <a:hueOff val="0"/>
              <a:satOff val="0"/>
              <a:lumOff val="0"/>
              <a:alphaOff val="0"/>
            </a:srgbClr>
          </a:solidFill>
          <a:prstDash val="solid"/>
          <a:miter lim="800000"/>
        </a:ln>
        <a:effectLst/>
      </dgm:spPr>
      <dgm:t>
        <a:bodyPr/>
        <a:lstStyle/>
        <a:p>
          <a:endParaRPr lang="fr-CH" sz="2400">
            <a:solidFill>
              <a:schemeClr val="tx1"/>
            </a:solidFill>
          </a:endParaRPr>
        </a:p>
      </dgm:t>
    </dgm:pt>
    <dgm:pt modelId="{5985B77D-EB8A-4345-A3DC-AEEF378BEAD0}" type="pres">
      <dgm:prSet presAssocID="{555E2EF1-24DA-4217-82D5-C1DFBDE3F533}" presName="cycle" presStyleCnt="0">
        <dgm:presLayoutVars>
          <dgm:dir/>
          <dgm:resizeHandles val="exact"/>
        </dgm:presLayoutVars>
      </dgm:prSet>
      <dgm:spPr/>
    </dgm:pt>
    <dgm:pt modelId="{FE2B3C53-02DA-4A08-9FCA-F61F0F418BC2}" type="pres">
      <dgm:prSet presAssocID="{5DF7E7F2-26B6-4FE3-A3BF-024D133B5526}" presName="node" presStyleLbl="node1" presStyleIdx="0" presStyleCnt="14" custScaleX="133100" custScaleY="133100">
        <dgm:presLayoutVars>
          <dgm:bulletEnabled val="1"/>
        </dgm:presLayoutVars>
      </dgm:prSet>
      <dgm:spPr>
        <a:prstGeom prst="roundRect">
          <a:avLst/>
        </a:prstGeom>
      </dgm:spPr>
    </dgm:pt>
    <dgm:pt modelId="{8383C7AF-92A6-4A59-BFF0-BA19CB3AD19A}" type="pres">
      <dgm:prSet presAssocID="{5DF7E7F2-26B6-4FE3-A3BF-024D133B5526}" presName="spNode" presStyleCnt="0"/>
      <dgm:spPr/>
    </dgm:pt>
    <dgm:pt modelId="{AAD5E8BD-28CF-409F-95F4-50DE66F02F2E}" type="pres">
      <dgm:prSet presAssocID="{7B08889A-FBFC-4502-AA56-4A8E24A746DE}" presName="sibTrans" presStyleLbl="sibTrans1D1" presStyleIdx="0" presStyleCnt="14"/>
      <dgm:spPr>
        <a:custGeom>
          <a:avLst/>
          <a:gdLst/>
          <a:ahLst/>
          <a:cxnLst/>
          <a:rect l="0" t="0" r="0" b="0"/>
          <a:pathLst>
            <a:path>
              <a:moveTo>
                <a:pt x="2873052" y="35681"/>
              </a:moveTo>
              <a:arcTo wR="2455931" hR="2455931" stAng="16786719" swAng="331955"/>
            </a:path>
          </a:pathLst>
        </a:custGeom>
      </dgm:spPr>
    </dgm:pt>
    <dgm:pt modelId="{7B7451D4-B7A4-4337-9E68-93A0B5C4CE65}" type="pres">
      <dgm:prSet presAssocID="{3B05D6D3-19E4-48DE-83B8-84F3D5D6486B}" presName="node" presStyleLbl="node1" presStyleIdx="1" presStyleCnt="14" custScaleX="133100" custScaleY="133100">
        <dgm:presLayoutVars>
          <dgm:bulletEnabled val="1"/>
        </dgm:presLayoutVars>
      </dgm:prSet>
      <dgm:spPr>
        <a:prstGeom prst="roundRect">
          <a:avLst/>
        </a:prstGeom>
      </dgm:spPr>
    </dgm:pt>
    <dgm:pt modelId="{B40AF622-50CB-4C96-BE09-AA69DA750075}" type="pres">
      <dgm:prSet presAssocID="{3B05D6D3-19E4-48DE-83B8-84F3D5D6486B}" presName="spNode" presStyleCnt="0"/>
      <dgm:spPr/>
    </dgm:pt>
    <dgm:pt modelId="{ED1EB371-1F3C-428F-AB5E-AE3F9673FEDF}" type="pres">
      <dgm:prSet presAssocID="{83F64CE7-BF15-4F17-BFD7-20B2BBBCAD3D}" presName="sibTrans" presStyleLbl="sibTrans1D1" presStyleIdx="1" presStyleCnt="14"/>
      <dgm:spPr>
        <a:custGeom>
          <a:avLst/>
          <a:gdLst/>
          <a:ahLst/>
          <a:cxnLst/>
          <a:rect l="0" t="0" r="0" b="0"/>
          <a:pathLst>
            <a:path>
              <a:moveTo>
                <a:pt x="3938229" y="497771"/>
              </a:moveTo>
              <a:arcTo wR="2455931" hR="2455931" stAng="18427512" swAng="339421"/>
            </a:path>
          </a:pathLst>
        </a:custGeom>
      </dgm:spPr>
    </dgm:pt>
    <dgm:pt modelId="{28B8AD22-9706-47F4-93FA-5E96C46E8127}" type="pres">
      <dgm:prSet presAssocID="{0DC550FB-87D8-4148-AC09-8DACAEB7641F}" presName="node" presStyleLbl="node1" presStyleIdx="2" presStyleCnt="14" custScaleX="133100" custScaleY="133100">
        <dgm:presLayoutVars>
          <dgm:bulletEnabled val="1"/>
        </dgm:presLayoutVars>
      </dgm:prSet>
      <dgm:spPr>
        <a:prstGeom prst="roundRect">
          <a:avLst/>
        </a:prstGeom>
      </dgm:spPr>
    </dgm:pt>
    <dgm:pt modelId="{393DF5CE-2B5A-48D4-9863-D93DBC6F393C}" type="pres">
      <dgm:prSet presAssocID="{0DC550FB-87D8-4148-AC09-8DACAEB7641F}" presName="spNode" presStyleCnt="0"/>
      <dgm:spPr/>
    </dgm:pt>
    <dgm:pt modelId="{3BC4E179-24F1-4A11-BC52-111C97D8EF25}" type="pres">
      <dgm:prSet presAssocID="{16D7674D-FE12-4512-A5D3-8B78B50C2434}" presName="sibTrans" presStyleLbl="sibTrans1D1" presStyleIdx="2" presStyleCnt="14"/>
      <dgm:spPr>
        <a:custGeom>
          <a:avLst/>
          <a:gdLst/>
          <a:ahLst/>
          <a:cxnLst/>
          <a:rect l="0" t="0" r="0" b="0"/>
          <a:pathLst>
            <a:path>
              <a:moveTo>
                <a:pt x="4565536" y="1198488"/>
              </a:moveTo>
              <a:arcTo wR="2455931" hR="2455931" stAng="19752162" swAng="676486"/>
            </a:path>
          </a:pathLst>
        </a:custGeom>
      </dgm:spPr>
    </dgm:pt>
    <dgm:pt modelId="{24978A94-B3EC-4C73-A4C5-4CB0BE7BD05E}" type="pres">
      <dgm:prSet presAssocID="{9160BEC3-9951-4B53-8E79-C0718DE80EBE}" presName="node" presStyleLbl="node1" presStyleIdx="3" presStyleCnt="14" custScaleX="133100" custScaleY="133100">
        <dgm:presLayoutVars>
          <dgm:bulletEnabled val="1"/>
        </dgm:presLayoutVars>
      </dgm:prSet>
      <dgm:spPr>
        <a:prstGeom prst="roundRect">
          <a:avLst/>
        </a:prstGeom>
      </dgm:spPr>
    </dgm:pt>
    <dgm:pt modelId="{DE528571-1103-4D91-86F4-E3EBA53691B2}" type="pres">
      <dgm:prSet presAssocID="{9160BEC3-9951-4B53-8E79-C0718DE80EBE}" presName="spNode" presStyleCnt="0"/>
      <dgm:spPr/>
    </dgm:pt>
    <dgm:pt modelId="{5EF4530B-74A8-4200-97BA-9A685E5A4970}" type="pres">
      <dgm:prSet presAssocID="{C2E6803A-242A-42A7-8E93-F713D1AA4D5A}" presName="sibTrans" presStyleLbl="sibTrans1D1" presStyleIdx="3" presStyleCnt="14"/>
      <dgm:spPr>
        <a:custGeom>
          <a:avLst/>
          <a:gdLst/>
          <a:ahLst/>
          <a:cxnLst/>
          <a:rect l="0" t="0" r="0" b="0"/>
          <a:pathLst>
            <a:path>
              <a:moveTo>
                <a:pt x="4896818" y="2184517"/>
              </a:moveTo>
              <a:arcTo wR="2455931" hR="2455931" stAng="21219305" swAng="761389"/>
            </a:path>
          </a:pathLst>
        </a:custGeom>
      </dgm:spPr>
    </dgm:pt>
    <dgm:pt modelId="{1575784F-49CC-4DEC-BAD9-CEBE1437438F}" type="pres">
      <dgm:prSet presAssocID="{9E8E260A-762B-4D94-BC94-1BC75D93B9B7}" presName="node" presStyleLbl="node1" presStyleIdx="4" presStyleCnt="14" custScaleX="133100" custScaleY="133100">
        <dgm:presLayoutVars>
          <dgm:bulletEnabled val="1"/>
        </dgm:presLayoutVars>
      </dgm:prSet>
      <dgm:spPr>
        <a:prstGeom prst="roundRect">
          <a:avLst/>
        </a:prstGeom>
      </dgm:spPr>
    </dgm:pt>
    <dgm:pt modelId="{DFAB2D08-94D9-476D-8E25-479099EF7EEE}" type="pres">
      <dgm:prSet presAssocID="{9E8E260A-762B-4D94-BC94-1BC75D93B9B7}" presName="spNode" presStyleCnt="0"/>
      <dgm:spPr/>
    </dgm:pt>
    <dgm:pt modelId="{A538D468-32ED-4352-A44C-2C3EAF7724C8}" type="pres">
      <dgm:prSet presAssocID="{303798F4-25AB-4BE0-840B-6511272BB2F3}" presName="sibTrans" presStyleLbl="sibTrans1D1" presStyleIdx="4" presStyleCnt="14"/>
      <dgm:spPr>
        <a:custGeom>
          <a:avLst/>
          <a:gdLst/>
          <a:ahLst/>
          <a:cxnLst/>
          <a:rect l="0" t="0" r="0" b="0"/>
          <a:pathLst>
            <a:path>
              <a:moveTo>
                <a:pt x="4770671" y="3276647"/>
              </a:moveTo>
              <a:arcTo wR="2455931" hR="2455931" stAng="1171352" swAng="676486"/>
            </a:path>
          </a:pathLst>
        </a:custGeom>
      </dgm:spPr>
    </dgm:pt>
    <dgm:pt modelId="{ED9EA97D-DB30-43EB-81E8-E61FC6EED93D}" type="pres">
      <dgm:prSet presAssocID="{19F9869F-29A0-4DAC-97F3-C70C6001DC23}" presName="node" presStyleLbl="node1" presStyleIdx="5" presStyleCnt="14" custScaleX="133100" custScaleY="133100">
        <dgm:presLayoutVars>
          <dgm:bulletEnabled val="1"/>
        </dgm:presLayoutVars>
      </dgm:prSet>
      <dgm:spPr>
        <a:prstGeom prst="roundRect">
          <a:avLst/>
        </a:prstGeom>
      </dgm:spPr>
    </dgm:pt>
    <dgm:pt modelId="{25A689C6-3E0D-4EA7-9E22-1AA13921EEE6}" type="pres">
      <dgm:prSet presAssocID="{19F9869F-29A0-4DAC-97F3-C70C6001DC23}" presName="spNode" presStyleCnt="0"/>
      <dgm:spPr/>
    </dgm:pt>
    <dgm:pt modelId="{59D29B3C-3B1D-4281-8B67-85545B424695}" type="pres">
      <dgm:prSet presAssocID="{E80F1C39-58CA-499C-815B-6AADBCEE0831}" presName="sibTrans" presStyleLbl="sibTrans1D1" presStyleIdx="5" presStyleCnt="14"/>
      <dgm:spPr>
        <a:custGeom>
          <a:avLst/>
          <a:gdLst/>
          <a:ahLst/>
          <a:cxnLst/>
          <a:rect l="0" t="0" r="0" b="0"/>
          <a:pathLst>
            <a:path>
              <a:moveTo>
                <a:pt x="4124032" y="4258438"/>
              </a:moveTo>
              <a:arcTo wR="2455931" hR="2455931" stAng="2833067" swAng="339421"/>
            </a:path>
          </a:pathLst>
        </a:custGeom>
      </dgm:spPr>
    </dgm:pt>
    <dgm:pt modelId="{278EA87D-F875-46F0-B77F-F0D5F7A7BED5}" type="pres">
      <dgm:prSet presAssocID="{49417BFB-C361-47BB-B6A4-BE76C2A84677}" presName="node" presStyleLbl="node1" presStyleIdx="6" presStyleCnt="14" custScaleX="133100" custScaleY="133100">
        <dgm:presLayoutVars>
          <dgm:bulletEnabled val="1"/>
        </dgm:presLayoutVars>
      </dgm:prSet>
      <dgm:spPr>
        <a:prstGeom prst="roundRect">
          <a:avLst/>
        </a:prstGeom>
      </dgm:spPr>
    </dgm:pt>
    <dgm:pt modelId="{32D3A3DF-E486-41D3-A090-A0E8A9D765A0}" type="pres">
      <dgm:prSet presAssocID="{49417BFB-C361-47BB-B6A4-BE76C2A84677}" presName="spNode" presStyleCnt="0"/>
      <dgm:spPr/>
    </dgm:pt>
    <dgm:pt modelId="{47E6E17A-1C85-43BC-AB15-A47E4758AF7B}" type="pres">
      <dgm:prSet presAssocID="{CCC7CE9B-BC4C-4099-8941-A153D9E5AED2}" presName="sibTrans" presStyleLbl="sibTrans1D1" presStyleIdx="6" presStyleCnt="14"/>
      <dgm:spPr>
        <a:custGeom>
          <a:avLst/>
          <a:gdLst/>
          <a:ahLst/>
          <a:cxnLst/>
          <a:rect l="0" t="0" r="0" b="0"/>
          <a:pathLst>
            <a:path>
              <a:moveTo>
                <a:pt x="3104449" y="4824690"/>
              </a:moveTo>
              <a:arcTo wR="2455931" hR="2455931" stAng="4481326" swAng="331955"/>
            </a:path>
          </a:pathLst>
        </a:custGeom>
      </dgm:spPr>
    </dgm:pt>
    <dgm:pt modelId="{9700DC01-D4E8-496C-865D-EFA28FFD65EF}" type="pres">
      <dgm:prSet presAssocID="{A936ECAD-7FB7-4194-BA04-04542C6F9D04}" presName="node" presStyleLbl="node1" presStyleIdx="7" presStyleCnt="14" custScaleX="133100" custScaleY="133100">
        <dgm:presLayoutVars>
          <dgm:bulletEnabled val="1"/>
        </dgm:presLayoutVars>
      </dgm:prSet>
      <dgm:spPr>
        <a:prstGeom prst="roundRect">
          <a:avLst/>
        </a:prstGeom>
      </dgm:spPr>
    </dgm:pt>
    <dgm:pt modelId="{8BA0C7BF-E841-49F8-8CAE-E4B48D20D1E5}" type="pres">
      <dgm:prSet presAssocID="{A936ECAD-7FB7-4194-BA04-04542C6F9D04}" presName="spNode" presStyleCnt="0"/>
      <dgm:spPr/>
    </dgm:pt>
    <dgm:pt modelId="{5C4FA63B-B83C-4C38-B35D-F898AA0C2B76}" type="pres">
      <dgm:prSet presAssocID="{020546D8-48CA-4415-BAE2-909F84A6D59F}" presName="sibTrans" presStyleLbl="sibTrans1D1" presStyleIdx="7" presStyleCnt="14"/>
      <dgm:spPr>
        <a:custGeom>
          <a:avLst/>
          <a:gdLst/>
          <a:ahLst/>
          <a:cxnLst/>
          <a:rect l="0" t="0" r="0" b="0"/>
          <a:pathLst>
            <a:path>
              <a:moveTo>
                <a:pt x="346325" y="3713373"/>
              </a:moveTo>
              <a:arcTo wR="2455931" hR="2455931" stAng="8952162" swAng="676486"/>
            </a:path>
          </a:pathLst>
        </a:custGeom>
      </dgm:spPr>
    </dgm:pt>
    <dgm:pt modelId="{6C1D0039-92C1-4C2C-BA87-F62FC9625DFF}" type="pres">
      <dgm:prSet presAssocID="{B4528172-8361-4F8D-AFDD-C4886B6CE3EE}" presName="node" presStyleLbl="node1" presStyleIdx="8" presStyleCnt="14" custScaleX="133100" custScaleY="133100">
        <dgm:presLayoutVars>
          <dgm:bulletEnabled val="1"/>
        </dgm:presLayoutVars>
      </dgm:prSet>
      <dgm:spPr>
        <a:prstGeom prst="roundRect">
          <a:avLst/>
        </a:prstGeom>
      </dgm:spPr>
    </dgm:pt>
    <dgm:pt modelId="{A7BD2E74-3F27-4EF0-8BCE-7CB415B603F7}" type="pres">
      <dgm:prSet presAssocID="{B4528172-8361-4F8D-AFDD-C4886B6CE3EE}" presName="spNode" presStyleCnt="0"/>
      <dgm:spPr/>
    </dgm:pt>
    <dgm:pt modelId="{DE244B91-A6FB-4425-8DF3-C5F161BDE055}" type="pres">
      <dgm:prSet presAssocID="{2BAC7B75-B604-415D-A01A-368BCAE1555D}" presName="sibTrans" presStyleLbl="sibTrans1D1" presStyleIdx="8" presStyleCnt="14"/>
      <dgm:spPr>
        <a:custGeom>
          <a:avLst/>
          <a:gdLst/>
          <a:ahLst/>
          <a:cxnLst/>
          <a:rect l="0" t="0" r="0" b="0"/>
          <a:pathLst>
            <a:path>
              <a:moveTo>
                <a:pt x="2038809" y="4876180"/>
              </a:moveTo>
              <a:arcTo wR="2455931" hR="2455931" stAng="5986719" swAng="331955"/>
            </a:path>
          </a:pathLst>
        </a:custGeom>
      </dgm:spPr>
    </dgm:pt>
    <dgm:pt modelId="{A63C85FC-4EC3-4197-BC33-664DF1BD7411}" type="pres">
      <dgm:prSet presAssocID="{7892E2B1-9E52-45A5-A825-73F3347AAF95}" presName="node" presStyleLbl="node1" presStyleIdx="9" presStyleCnt="14" custScaleX="133100" custScaleY="133100">
        <dgm:presLayoutVars>
          <dgm:bulletEnabled val="1"/>
        </dgm:presLayoutVars>
      </dgm:prSet>
      <dgm:spPr>
        <a:xfrm>
          <a:off x="1073165" y="3923920"/>
          <a:ext cx="829474" cy="539158"/>
        </a:xfrm>
        <a:prstGeom prst="roundRect">
          <a:avLst/>
        </a:prstGeom>
      </dgm:spPr>
    </dgm:pt>
    <dgm:pt modelId="{6B24BE88-4421-4260-BC68-91ED0F206E78}" type="pres">
      <dgm:prSet presAssocID="{7892E2B1-9E52-45A5-A825-73F3347AAF95}" presName="spNode" presStyleCnt="0"/>
      <dgm:spPr/>
    </dgm:pt>
    <dgm:pt modelId="{587657BB-1E41-4C2E-808D-B5C1271B6258}" type="pres">
      <dgm:prSet presAssocID="{CD7E29D1-95D2-4E32-B1B5-E46BF70C8369}" presName="sibTrans" presStyleLbl="sibTrans1D1" presStyleIdx="9" presStyleCnt="14"/>
      <dgm:spPr>
        <a:custGeom>
          <a:avLst/>
          <a:gdLst/>
          <a:ahLst/>
          <a:cxnLst/>
          <a:rect l="0" t="0" r="0" b="0"/>
          <a:pathLst>
            <a:path>
              <a:moveTo>
                <a:pt x="973632" y="4414090"/>
              </a:moveTo>
              <a:arcTo wR="2455931" hR="2455931" stAng="7627512" swAng="339421"/>
            </a:path>
          </a:pathLst>
        </a:custGeom>
      </dgm:spPr>
    </dgm:pt>
    <dgm:pt modelId="{8298107A-BFDC-439A-924A-325E7CECDF4B}" type="pres">
      <dgm:prSet presAssocID="{2DA32482-76C1-499E-96E7-D5E38B9E03E6}" presName="node" presStyleLbl="node1" presStyleIdx="10" presStyleCnt="14" custScaleX="133100" custScaleY="133100">
        <dgm:presLayoutVars>
          <dgm:bulletEnabled val="1"/>
        </dgm:presLayoutVars>
      </dgm:prSet>
      <dgm:spPr>
        <a:prstGeom prst="roundRect">
          <a:avLst/>
        </a:prstGeom>
      </dgm:spPr>
    </dgm:pt>
    <dgm:pt modelId="{59762732-10FE-49E2-9568-54F7A3512E58}" type="pres">
      <dgm:prSet presAssocID="{2DA32482-76C1-499E-96E7-D5E38B9E03E6}" presName="spNode" presStyleCnt="0"/>
      <dgm:spPr/>
    </dgm:pt>
    <dgm:pt modelId="{25F25EB2-C290-43C3-9736-24E5C604A706}" type="pres">
      <dgm:prSet presAssocID="{B39E99F2-CED2-4940-B00D-5005A47979DD}" presName="sibTrans" presStyleLbl="sibTrans1D1" presStyleIdx="10" presStyleCnt="14"/>
      <dgm:spPr>
        <a:custGeom>
          <a:avLst/>
          <a:gdLst/>
          <a:ahLst/>
          <a:cxnLst/>
          <a:rect l="0" t="0" r="0" b="0"/>
          <a:pathLst>
            <a:path>
              <a:moveTo>
                <a:pt x="15043" y="2727344"/>
              </a:moveTo>
              <a:arcTo wR="2455931" hR="2455931" stAng="10419305" swAng="761389"/>
            </a:path>
          </a:pathLst>
        </a:custGeom>
      </dgm:spPr>
    </dgm:pt>
    <dgm:pt modelId="{406C84F8-24B7-4521-8CAC-99435E61C59C}" type="pres">
      <dgm:prSet presAssocID="{0FF9347E-1F7B-4B1D-A2E1-7EF875105BC8}" presName="node" presStyleLbl="node1" presStyleIdx="11" presStyleCnt="14" custScaleX="133100" custScaleY="133100">
        <dgm:presLayoutVars>
          <dgm:bulletEnabled val="1"/>
        </dgm:presLayoutVars>
      </dgm:prSet>
      <dgm:spPr>
        <a:prstGeom prst="roundRect">
          <a:avLst/>
        </a:prstGeom>
      </dgm:spPr>
    </dgm:pt>
    <dgm:pt modelId="{F5726302-52C4-4DB1-B14B-BD503C0D7E9E}" type="pres">
      <dgm:prSet presAssocID="{0FF9347E-1F7B-4B1D-A2E1-7EF875105BC8}" presName="spNode" presStyleCnt="0"/>
      <dgm:spPr/>
    </dgm:pt>
    <dgm:pt modelId="{5EC8414C-07A1-4E99-B4BF-7F2F22BDBBD3}" type="pres">
      <dgm:prSet presAssocID="{5957052B-D5CE-4D19-979E-C3BD20048798}" presName="sibTrans" presStyleLbl="sibTrans1D1" presStyleIdx="11" presStyleCnt="14"/>
      <dgm:spPr>
        <a:custGeom>
          <a:avLst/>
          <a:gdLst/>
          <a:ahLst/>
          <a:cxnLst/>
          <a:rect l="0" t="0" r="0" b="0"/>
          <a:pathLst>
            <a:path>
              <a:moveTo>
                <a:pt x="141191" y="1635214"/>
              </a:moveTo>
              <a:arcTo wR="2455931" hR="2455931" stAng="11971352" swAng="676486"/>
            </a:path>
          </a:pathLst>
        </a:custGeom>
      </dgm:spPr>
    </dgm:pt>
    <dgm:pt modelId="{A96677B9-9B0F-44E1-9546-0601E84BE731}" type="pres">
      <dgm:prSet presAssocID="{438F672A-C491-4F45-A3F7-6AA1CD1FD095}" presName="node" presStyleLbl="node1" presStyleIdx="12" presStyleCnt="14" custScaleX="133100" custScaleY="133100">
        <dgm:presLayoutVars>
          <dgm:bulletEnabled val="1"/>
        </dgm:presLayoutVars>
      </dgm:prSet>
      <dgm:spPr>
        <a:prstGeom prst="roundRect">
          <a:avLst/>
        </a:prstGeom>
      </dgm:spPr>
    </dgm:pt>
    <dgm:pt modelId="{E47E75DD-3659-4FED-949D-EB2A337D96CC}" type="pres">
      <dgm:prSet presAssocID="{438F672A-C491-4F45-A3F7-6AA1CD1FD095}" presName="spNode" presStyleCnt="0"/>
      <dgm:spPr/>
    </dgm:pt>
    <dgm:pt modelId="{1A897671-D874-415E-9B7A-6A3C920C59B3}" type="pres">
      <dgm:prSet presAssocID="{135CC889-0A11-4DEF-8F2D-899D37E849B3}" presName="sibTrans" presStyleLbl="sibTrans1D1" presStyleIdx="12" presStyleCnt="14"/>
      <dgm:spPr>
        <a:custGeom>
          <a:avLst/>
          <a:gdLst/>
          <a:ahLst/>
          <a:cxnLst/>
          <a:rect l="0" t="0" r="0" b="0"/>
          <a:pathLst>
            <a:path>
              <a:moveTo>
                <a:pt x="787829" y="653423"/>
              </a:moveTo>
              <a:arcTo wR="2455931" hR="2455931" stAng="13633067" swAng="339421"/>
            </a:path>
          </a:pathLst>
        </a:custGeom>
      </dgm:spPr>
    </dgm:pt>
    <dgm:pt modelId="{78DEB0B6-0B82-475C-82E0-8E5453048628}" type="pres">
      <dgm:prSet presAssocID="{FF2F34B5-18FA-45EC-B538-80BC33693AB9}" presName="node" presStyleLbl="node1" presStyleIdx="13" presStyleCnt="14" custScaleX="133100" custScaleY="133100">
        <dgm:presLayoutVars>
          <dgm:bulletEnabled val="1"/>
        </dgm:presLayoutVars>
      </dgm:prSet>
      <dgm:spPr>
        <a:prstGeom prst="roundRect">
          <a:avLst/>
        </a:prstGeom>
      </dgm:spPr>
    </dgm:pt>
    <dgm:pt modelId="{BAE2F3E2-EF1E-4AB6-AC0E-C856FB0B0C91}" type="pres">
      <dgm:prSet presAssocID="{FF2F34B5-18FA-45EC-B538-80BC33693AB9}" presName="spNode" presStyleCnt="0"/>
      <dgm:spPr/>
    </dgm:pt>
    <dgm:pt modelId="{E422A57F-D614-4534-924B-257B8D363851}" type="pres">
      <dgm:prSet presAssocID="{87B3BF54-A40C-40BA-A4FA-89FB65182CBE}" presName="sibTrans" presStyleLbl="sibTrans1D1" presStyleIdx="13" presStyleCnt="14"/>
      <dgm:spPr>
        <a:custGeom>
          <a:avLst/>
          <a:gdLst/>
          <a:ahLst/>
          <a:cxnLst/>
          <a:rect l="0" t="0" r="0" b="0"/>
          <a:pathLst>
            <a:path>
              <a:moveTo>
                <a:pt x="1807412" y="87171"/>
              </a:moveTo>
              <a:arcTo wR="2455931" hR="2455931" stAng="15281326" swAng="331955"/>
            </a:path>
          </a:pathLst>
        </a:custGeom>
      </dgm:spPr>
    </dgm:pt>
  </dgm:ptLst>
  <dgm:cxnLst>
    <dgm:cxn modelId="{E17E3900-43CE-46CF-A256-090942D079F5}" srcId="{555E2EF1-24DA-4217-82D5-C1DFBDE3F533}" destId="{5DF7E7F2-26B6-4FE3-A3BF-024D133B5526}" srcOrd="0" destOrd="0" parTransId="{0F17502D-9C6A-4C7F-B0C0-24442F3BA88C}" sibTransId="{7B08889A-FBFC-4502-AA56-4A8E24A746DE}"/>
    <dgm:cxn modelId="{000A5D0B-E386-42AE-8A4D-BF654C94C13F}" type="presOf" srcId="{2DA32482-76C1-499E-96E7-D5E38B9E03E6}" destId="{8298107A-BFDC-439A-924A-325E7CECDF4B}" srcOrd="0" destOrd="0" presId="urn:microsoft.com/office/officeart/2005/8/layout/cycle6"/>
    <dgm:cxn modelId="{DF8FE20C-7DA3-43F1-B252-B02A93B3718F}" srcId="{555E2EF1-24DA-4217-82D5-C1DFBDE3F533}" destId="{7892E2B1-9E52-45A5-A825-73F3347AAF95}" srcOrd="9" destOrd="0" parTransId="{F06A2048-4FDF-4EE6-8B1E-6BFC923C5EFA}" sibTransId="{CD7E29D1-95D2-4E32-B1B5-E46BF70C8369}"/>
    <dgm:cxn modelId="{332CAF0F-8317-445A-841A-007E19BD6255}" type="presOf" srcId="{16D7674D-FE12-4512-A5D3-8B78B50C2434}" destId="{3BC4E179-24F1-4A11-BC52-111C97D8EF25}" srcOrd="0" destOrd="0" presId="urn:microsoft.com/office/officeart/2005/8/layout/cycle6"/>
    <dgm:cxn modelId="{7E09AF11-D423-48E6-B85E-A1BED06E0E57}" type="presOf" srcId="{87B3BF54-A40C-40BA-A4FA-89FB65182CBE}" destId="{E422A57F-D614-4534-924B-257B8D363851}" srcOrd="0" destOrd="0" presId="urn:microsoft.com/office/officeart/2005/8/layout/cycle6"/>
    <dgm:cxn modelId="{5E070213-14B8-4F7F-A93B-35D294C376AE}" srcId="{555E2EF1-24DA-4217-82D5-C1DFBDE3F533}" destId="{0FF9347E-1F7B-4B1D-A2E1-7EF875105BC8}" srcOrd="11" destOrd="0" parTransId="{67B0FDC2-5BFE-45BC-A22A-6E3B087253C4}" sibTransId="{5957052B-D5CE-4D19-979E-C3BD20048798}"/>
    <dgm:cxn modelId="{76F66017-8FEF-465B-8508-9B411D2A013B}" srcId="{555E2EF1-24DA-4217-82D5-C1DFBDE3F533}" destId="{438F672A-C491-4F45-A3F7-6AA1CD1FD095}" srcOrd="12" destOrd="0" parTransId="{6091048A-8E49-40DE-ABD0-66D31727C97F}" sibTransId="{135CC889-0A11-4DEF-8F2D-899D37E849B3}"/>
    <dgm:cxn modelId="{7B20221A-707C-4E8F-A4A1-C93832D12D25}" type="presOf" srcId="{5957052B-D5CE-4D19-979E-C3BD20048798}" destId="{5EC8414C-07A1-4E99-B4BF-7F2F22BDBBD3}" srcOrd="0" destOrd="0" presId="urn:microsoft.com/office/officeart/2005/8/layout/cycle6"/>
    <dgm:cxn modelId="{A525F024-33EF-415F-916C-E3C41DA0CE00}" srcId="{555E2EF1-24DA-4217-82D5-C1DFBDE3F533}" destId="{B4528172-8361-4F8D-AFDD-C4886B6CE3EE}" srcOrd="8" destOrd="0" parTransId="{F3F23BB9-C256-4609-9F6B-ECF8AB2EDE8E}" sibTransId="{2BAC7B75-B604-415D-A01A-368BCAE1555D}"/>
    <dgm:cxn modelId="{90DB9E2B-FA0E-453B-8784-3A9F4576A415}" type="presOf" srcId="{CD7E29D1-95D2-4E32-B1B5-E46BF70C8369}" destId="{587657BB-1E41-4C2E-808D-B5C1271B6258}" srcOrd="0" destOrd="0" presId="urn:microsoft.com/office/officeart/2005/8/layout/cycle6"/>
    <dgm:cxn modelId="{1E6FBA2F-4E4C-4D21-AAC0-DE0584736874}" srcId="{555E2EF1-24DA-4217-82D5-C1DFBDE3F533}" destId="{9160BEC3-9951-4B53-8E79-C0718DE80EBE}" srcOrd="3" destOrd="0" parTransId="{75979DB2-9876-4512-8E5A-5C54C2056779}" sibTransId="{C2E6803A-242A-42A7-8E93-F713D1AA4D5A}"/>
    <dgm:cxn modelId="{C856B73E-7490-43C2-88CD-78A8394B872F}" type="presOf" srcId="{C2E6803A-242A-42A7-8E93-F713D1AA4D5A}" destId="{5EF4530B-74A8-4200-97BA-9A685E5A4970}" srcOrd="0" destOrd="0" presId="urn:microsoft.com/office/officeart/2005/8/layout/cycle6"/>
    <dgm:cxn modelId="{A22EA05B-D6B3-4F87-B43E-77A3099AEE43}" type="presOf" srcId="{135CC889-0A11-4DEF-8F2D-899D37E849B3}" destId="{1A897671-D874-415E-9B7A-6A3C920C59B3}" srcOrd="0" destOrd="0" presId="urn:microsoft.com/office/officeart/2005/8/layout/cycle6"/>
    <dgm:cxn modelId="{8871D25C-2BBB-4AC8-BB2A-298B64E1C354}" type="presOf" srcId="{0DC550FB-87D8-4148-AC09-8DACAEB7641F}" destId="{28B8AD22-9706-47F4-93FA-5E96C46E8127}" srcOrd="0" destOrd="0" presId="urn:microsoft.com/office/officeart/2005/8/layout/cycle6"/>
    <dgm:cxn modelId="{6689D846-64D7-4E30-A3AE-AC357721DA75}" type="presOf" srcId="{7892E2B1-9E52-45A5-A825-73F3347AAF95}" destId="{A63C85FC-4EC3-4197-BC33-664DF1BD7411}" srcOrd="0" destOrd="0" presId="urn:microsoft.com/office/officeart/2005/8/layout/cycle6"/>
    <dgm:cxn modelId="{A9B90667-8766-43D9-A481-1B1EABDF19E8}" srcId="{555E2EF1-24DA-4217-82D5-C1DFBDE3F533}" destId="{2DA32482-76C1-499E-96E7-D5E38B9E03E6}" srcOrd="10" destOrd="0" parTransId="{BCF3306B-3C9B-4758-BB9D-3ABB680DC85F}" sibTransId="{B39E99F2-CED2-4940-B00D-5005A47979DD}"/>
    <dgm:cxn modelId="{8517C647-E818-47D8-9B59-F485AB6EF67C}" srcId="{555E2EF1-24DA-4217-82D5-C1DFBDE3F533}" destId="{49417BFB-C361-47BB-B6A4-BE76C2A84677}" srcOrd="6" destOrd="0" parTransId="{1F61390C-2846-4F20-B8D7-AC0E10E59668}" sibTransId="{CCC7CE9B-BC4C-4099-8941-A153D9E5AED2}"/>
    <dgm:cxn modelId="{F67AD948-90B5-4A4B-82A2-4B83CA9B359E}" srcId="{555E2EF1-24DA-4217-82D5-C1DFBDE3F533}" destId="{19F9869F-29A0-4DAC-97F3-C70C6001DC23}" srcOrd="5" destOrd="0" parTransId="{CE3CF898-DDD8-4353-88F6-388892CADAAC}" sibTransId="{E80F1C39-58CA-499C-815B-6AADBCEE0831}"/>
    <dgm:cxn modelId="{41093649-BDDA-44F7-9256-6E071BD69DA4}" type="presOf" srcId="{0FF9347E-1F7B-4B1D-A2E1-7EF875105BC8}" destId="{406C84F8-24B7-4521-8CAC-99435E61C59C}" srcOrd="0" destOrd="0" presId="urn:microsoft.com/office/officeart/2005/8/layout/cycle6"/>
    <dgm:cxn modelId="{B15C0E73-28A5-4899-BBDD-95356631AB15}" srcId="{555E2EF1-24DA-4217-82D5-C1DFBDE3F533}" destId="{3B05D6D3-19E4-48DE-83B8-84F3D5D6486B}" srcOrd="1" destOrd="0" parTransId="{6B5D217B-96B6-47E1-B8F9-62FADA97EB6D}" sibTransId="{83F64CE7-BF15-4F17-BFD7-20B2BBBCAD3D}"/>
    <dgm:cxn modelId="{DBF94675-9C09-4294-BE4B-1E958497CEC4}" type="presOf" srcId="{CCC7CE9B-BC4C-4099-8941-A153D9E5AED2}" destId="{47E6E17A-1C85-43BC-AB15-A47E4758AF7B}" srcOrd="0" destOrd="0" presId="urn:microsoft.com/office/officeart/2005/8/layout/cycle6"/>
    <dgm:cxn modelId="{25AB9456-E524-487D-88A4-9C20BC4A31DC}" type="presOf" srcId="{FF2F34B5-18FA-45EC-B538-80BC33693AB9}" destId="{78DEB0B6-0B82-475C-82E0-8E5453048628}" srcOrd="0" destOrd="0" presId="urn:microsoft.com/office/officeart/2005/8/layout/cycle6"/>
    <dgm:cxn modelId="{B1017777-C5A4-4F21-A081-C4E00B2407E6}" type="presOf" srcId="{83F64CE7-BF15-4F17-BFD7-20B2BBBCAD3D}" destId="{ED1EB371-1F3C-428F-AB5E-AE3F9673FEDF}" srcOrd="0" destOrd="0" presId="urn:microsoft.com/office/officeart/2005/8/layout/cycle6"/>
    <dgm:cxn modelId="{C156DC77-C663-4423-96AA-07C185B26165}" type="presOf" srcId="{B4528172-8361-4F8D-AFDD-C4886B6CE3EE}" destId="{6C1D0039-92C1-4C2C-BA87-F62FC9625DFF}" srcOrd="0" destOrd="0" presId="urn:microsoft.com/office/officeart/2005/8/layout/cycle6"/>
    <dgm:cxn modelId="{19653E81-02BC-438B-B3EF-4CE80EA15F8B}" type="presOf" srcId="{555E2EF1-24DA-4217-82D5-C1DFBDE3F533}" destId="{5985B77D-EB8A-4345-A3DC-AEEF378BEAD0}" srcOrd="0" destOrd="0" presId="urn:microsoft.com/office/officeart/2005/8/layout/cycle6"/>
    <dgm:cxn modelId="{8B17598A-EABF-4790-8261-0ADE80205CE7}" type="presOf" srcId="{A936ECAD-7FB7-4194-BA04-04542C6F9D04}" destId="{9700DC01-D4E8-496C-865D-EFA28FFD65EF}" srcOrd="0" destOrd="0" presId="urn:microsoft.com/office/officeart/2005/8/layout/cycle6"/>
    <dgm:cxn modelId="{E4E89B8B-5192-4CDE-8D5A-F8E1F705A4D3}" type="presOf" srcId="{B39E99F2-CED2-4940-B00D-5005A47979DD}" destId="{25F25EB2-C290-43C3-9736-24E5C604A706}" srcOrd="0" destOrd="0" presId="urn:microsoft.com/office/officeart/2005/8/layout/cycle6"/>
    <dgm:cxn modelId="{B12D1992-EA47-44D2-AF80-CAB2C16A6D66}" type="presOf" srcId="{303798F4-25AB-4BE0-840B-6511272BB2F3}" destId="{A538D468-32ED-4352-A44C-2C3EAF7724C8}" srcOrd="0" destOrd="0" presId="urn:microsoft.com/office/officeart/2005/8/layout/cycle6"/>
    <dgm:cxn modelId="{CB2A7B9D-6A75-4C07-8553-4FFE3DB0818F}" type="presOf" srcId="{7B08889A-FBFC-4502-AA56-4A8E24A746DE}" destId="{AAD5E8BD-28CF-409F-95F4-50DE66F02F2E}" srcOrd="0" destOrd="0" presId="urn:microsoft.com/office/officeart/2005/8/layout/cycle6"/>
    <dgm:cxn modelId="{494FA5A4-8693-410B-97D0-67AE772CB726}" type="presOf" srcId="{49417BFB-C361-47BB-B6A4-BE76C2A84677}" destId="{278EA87D-F875-46F0-B77F-F0D5F7A7BED5}" srcOrd="0" destOrd="0" presId="urn:microsoft.com/office/officeart/2005/8/layout/cycle6"/>
    <dgm:cxn modelId="{1752BFA5-4960-4553-B341-D18B6F800FDC}" type="presOf" srcId="{5DF7E7F2-26B6-4FE3-A3BF-024D133B5526}" destId="{FE2B3C53-02DA-4A08-9FCA-F61F0F418BC2}" srcOrd="0" destOrd="0" presId="urn:microsoft.com/office/officeart/2005/8/layout/cycle6"/>
    <dgm:cxn modelId="{EA892FB2-F38A-48CE-813A-1E42221EA2BB}" type="presOf" srcId="{E80F1C39-58CA-499C-815B-6AADBCEE0831}" destId="{59D29B3C-3B1D-4281-8B67-85545B424695}" srcOrd="0" destOrd="0" presId="urn:microsoft.com/office/officeart/2005/8/layout/cycle6"/>
    <dgm:cxn modelId="{A3239EC2-4A9E-46C7-9DE5-C587BD85D270}" type="presOf" srcId="{2BAC7B75-B604-415D-A01A-368BCAE1555D}" destId="{DE244B91-A6FB-4425-8DF3-C5F161BDE055}" srcOrd="0" destOrd="0" presId="urn:microsoft.com/office/officeart/2005/8/layout/cycle6"/>
    <dgm:cxn modelId="{60875FC7-A1D8-4A3B-A619-5C10B49AD268}" type="presOf" srcId="{19F9869F-29A0-4DAC-97F3-C70C6001DC23}" destId="{ED9EA97D-DB30-43EB-81E8-E61FC6EED93D}" srcOrd="0" destOrd="0" presId="urn:microsoft.com/office/officeart/2005/8/layout/cycle6"/>
    <dgm:cxn modelId="{459E9FCB-2DDB-49A0-9493-146994CECD6D}" srcId="{555E2EF1-24DA-4217-82D5-C1DFBDE3F533}" destId="{0DC550FB-87D8-4148-AC09-8DACAEB7641F}" srcOrd="2" destOrd="0" parTransId="{50BBABA6-5AC4-4AB3-8152-3C151550AEFD}" sibTransId="{16D7674D-FE12-4512-A5D3-8B78B50C2434}"/>
    <dgm:cxn modelId="{E96A72D0-2FAC-4531-8B8F-342B1FA57408}" srcId="{555E2EF1-24DA-4217-82D5-C1DFBDE3F533}" destId="{9E8E260A-762B-4D94-BC94-1BC75D93B9B7}" srcOrd="4" destOrd="0" parTransId="{F0CC6332-4C04-412A-8C25-8143EF29D2A2}" sibTransId="{303798F4-25AB-4BE0-840B-6511272BB2F3}"/>
    <dgm:cxn modelId="{B1F24DD8-0171-478E-A3D9-C1D7134BEA23}" srcId="{555E2EF1-24DA-4217-82D5-C1DFBDE3F533}" destId="{A936ECAD-7FB7-4194-BA04-04542C6F9D04}" srcOrd="7" destOrd="0" parTransId="{9155C243-1053-453C-B6E6-4EE98C270CC6}" sibTransId="{020546D8-48CA-4415-BAE2-909F84A6D59F}"/>
    <dgm:cxn modelId="{1BD506DF-CCB5-479C-8C77-65F2404F2B62}" type="presOf" srcId="{020546D8-48CA-4415-BAE2-909F84A6D59F}" destId="{5C4FA63B-B83C-4C38-B35D-F898AA0C2B76}" srcOrd="0" destOrd="0" presId="urn:microsoft.com/office/officeart/2005/8/layout/cycle6"/>
    <dgm:cxn modelId="{6795F8E5-25C9-4A14-A542-B6EB2F555D85}" type="presOf" srcId="{9160BEC3-9951-4B53-8E79-C0718DE80EBE}" destId="{24978A94-B3EC-4C73-A4C5-4CB0BE7BD05E}" srcOrd="0" destOrd="0" presId="urn:microsoft.com/office/officeart/2005/8/layout/cycle6"/>
    <dgm:cxn modelId="{B88F23EC-4BA3-4108-AE5B-344525847594}" type="presOf" srcId="{3B05D6D3-19E4-48DE-83B8-84F3D5D6486B}" destId="{7B7451D4-B7A4-4337-9E68-93A0B5C4CE65}" srcOrd="0" destOrd="0" presId="urn:microsoft.com/office/officeart/2005/8/layout/cycle6"/>
    <dgm:cxn modelId="{3F1CADEF-EAB9-4379-AE47-22359B0F8867}" type="presOf" srcId="{9E8E260A-762B-4D94-BC94-1BC75D93B9B7}" destId="{1575784F-49CC-4DEC-BAD9-CEBE1437438F}" srcOrd="0" destOrd="0" presId="urn:microsoft.com/office/officeart/2005/8/layout/cycle6"/>
    <dgm:cxn modelId="{4DE881F0-4076-4748-B5CE-1457B77001E9}" srcId="{555E2EF1-24DA-4217-82D5-C1DFBDE3F533}" destId="{FF2F34B5-18FA-45EC-B538-80BC33693AB9}" srcOrd="13" destOrd="0" parTransId="{FCE81C7D-B256-4CBC-9E8B-B7EF2047B1D6}" sibTransId="{87B3BF54-A40C-40BA-A4FA-89FB65182CBE}"/>
    <dgm:cxn modelId="{B41485F6-7D62-49C3-BAFE-383FA0DE1669}" type="presOf" srcId="{438F672A-C491-4F45-A3F7-6AA1CD1FD095}" destId="{A96677B9-9B0F-44E1-9546-0601E84BE731}" srcOrd="0" destOrd="0" presId="urn:microsoft.com/office/officeart/2005/8/layout/cycle6"/>
    <dgm:cxn modelId="{666B445F-6CE2-4A77-8E33-A91BB4460D1E}" type="presParOf" srcId="{5985B77D-EB8A-4345-A3DC-AEEF378BEAD0}" destId="{FE2B3C53-02DA-4A08-9FCA-F61F0F418BC2}" srcOrd="0" destOrd="0" presId="urn:microsoft.com/office/officeart/2005/8/layout/cycle6"/>
    <dgm:cxn modelId="{84FD6474-5057-4BDC-8DE4-82046BBFD484}" type="presParOf" srcId="{5985B77D-EB8A-4345-A3DC-AEEF378BEAD0}" destId="{8383C7AF-92A6-4A59-BFF0-BA19CB3AD19A}" srcOrd="1" destOrd="0" presId="urn:microsoft.com/office/officeart/2005/8/layout/cycle6"/>
    <dgm:cxn modelId="{342225B8-A3AB-4107-8701-384C21769051}" type="presParOf" srcId="{5985B77D-EB8A-4345-A3DC-AEEF378BEAD0}" destId="{AAD5E8BD-28CF-409F-95F4-50DE66F02F2E}" srcOrd="2" destOrd="0" presId="urn:microsoft.com/office/officeart/2005/8/layout/cycle6"/>
    <dgm:cxn modelId="{BF34A16B-2343-43BD-8811-88CE48D7E3C3}" type="presParOf" srcId="{5985B77D-EB8A-4345-A3DC-AEEF378BEAD0}" destId="{7B7451D4-B7A4-4337-9E68-93A0B5C4CE65}" srcOrd="3" destOrd="0" presId="urn:microsoft.com/office/officeart/2005/8/layout/cycle6"/>
    <dgm:cxn modelId="{84E9A988-BBE5-4DD3-BDA1-19419377CE40}" type="presParOf" srcId="{5985B77D-EB8A-4345-A3DC-AEEF378BEAD0}" destId="{B40AF622-50CB-4C96-BE09-AA69DA750075}" srcOrd="4" destOrd="0" presId="urn:microsoft.com/office/officeart/2005/8/layout/cycle6"/>
    <dgm:cxn modelId="{6296410E-5BB2-4372-8B37-67481185E070}" type="presParOf" srcId="{5985B77D-EB8A-4345-A3DC-AEEF378BEAD0}" destId="{ED1EB371-1F3C-428F-AB5E-AE3F9673FEDF}" srcOrd="5" destOrd="0" presId="urn:microsoft.com/office/officeart/2005/8/layout/cycle6"/>
    <dgm:cxn modelId="{96BED5D8-6A9E-4458-95BD-C9CAC9C608AA}" type="presParOf" srcId="{5985B77D-EB8A-4345-A3DC-AEEF378BEAD0}" destId="{28B8AD22-9706-47F4-93FA-5E96C46E8127}" srcOrd="6" destOrd="0" presId="urn:microsoft.com/office/officeart/2005/8/layout/cycle6"/>
    <dgm:cxn modelId="{1B553EF3-2826-40FF-94E2-DD025E4152C9}" type="presParOf" srcId="{5985B77D-EB8A-4345-A3DC-AEEF378BEAD0}" destId="{393DF5CE-2B5A-48D4-9863-D93DBC6F393C}" srcOrd="7" destOrd="0" presId="urn:microsoft.com/office/officeart/2005/8/layout/cycle6"/>
    <dgm:cxn modelId="{B344D2C8-BBA0-4917-9462-4B63B72A820C}" type="presParOf" srcId="{5985B77D-EB8A-4345-A3DC-AEEF378BEAD0}" destId="{3BC4E179-24F1-4A11-BC52-111C97D8EF25}" srcOrd="8" destOrd="0" presId="urn:microsoft.com/office/officeart/2005/8/layout/cycle6"/>
    <dgm:cxn modelId="{FF227B93-9EE1-47B4-A026-BE6BAC3AD694}" type="presParOf" srcId="{5985B77D-EB8A-4345-A3DC-AEEF378BEAD0}" destId="{24978A94-B3EC-4C73-A4C5-4CB0BE7BD05E}" srcOrd="9" destOrd="0" presId="urn:microsoft.com/office/officeart/2005/8/layout/cycle6"/>
    <dgm:cxn modelId="{E1B29EFE-9832-4DBB-8D5A-D960B597B7B6}" type="presParOf" srcId="{5985B77D-EB8A-4345-A3DC-AEEF378BEAD0}" destId="{DE528571-1103-4D91-86F4-E3EBA53691B2}" srcOrd="10" destOrd="0" presId="urn:microsoft.com/office/officeart/2005/8/layout/cycle6"/>
    <dgm:cxn modelId="{EA0B58AE-0BC3-4435-BA2B-A4E5A8C19613}" type="presParOf" srcId="{5985B77D-EB8A-4345-A3DC-AEEF378BEAD0}" destId="{5EF4530B-74A8-4200-97BA-9A685E5A4970}" srcOrd="11" destOrd="0" presId="urn:microsoft.com/office/officeart/2005/8/layout/cycle6"/>
    <dgm:cxn modelId="{C3D42627-1966-4112-8496-F3E311CF6838}" type="presParOf" srcId="{5985B77D-EB8A-4345-A3DC-AEEF378BEAD0}" destId="{1575784F-49CC-4DEC-BAD9-CEBE1437438F}" srcOrd="12" destOrd="0" presId="urn:microsoft.com/office/officeart/2005/8/layout/cycle6"/>
    <dgm:cxn modelId="{041379F0-8AA8-492E-9D3C-8DE176DB9F77}" type="presParOf" srcId="{5985B77D-EB8A-4345-A3DC-AEEF378BEAD0}" destId="{DFAB2D08-94D9-476D-8E25-479099EF7EEE}" srcOrd="13" destOrd="0" presId="urn:microsoft.com/office/officeart/2005/8/layout/cycle6"/>
    <dgm:cxn modelId="{6922604C-D628-48E1-87CA-905FC704F625}" type="presParOf" srcId="{5985B77D-EB8A-4345-A3DC-AEEF378BEAD0}" destId="{A538D468-32ED-4352-A44C-2C3EAF7724C8}" srcOrd="14" destOrd="0" presId="urn:microsoft.com/office/officeart/2005/8/layout/cycle6"/>
    <dgm:cxn modelId="{4C7144FC-D172-41D9-96A3-B5F3E3B85892}" type="presParOf" srcId="{5985B77D-EB8A-4345-A3DC-AEEF378BEAD0}" destId="{ED9EA97D-DB30-43EB-81E8-E61FC6EED93D}" srcOrd="15" destOrd="0" presId="urn:microsoft.com/office/officeart/2005/8/layout/cycle6"/>
    <dgm:cxn modelId="{07F6514E-6136-451D-90C3-96786801A77B}" type="presParOf" srcId="{5985B77D-EB8A-4345-A3DC-AEEF378BEAD0}" destId="{25A689C6-3E0D-4EA7-9E22-1AA13921EEE6}" srcOrd="16" destOrd="0" presId="urn:microsoft.com/office/officeart/2005/8/layout/cycle6"/>
    <dgm:cxn modelId="{0E35F341-8057-44D2-A155-71CD3F1935F1}" type="presParOf" srcId="{5985B77D-EB8A-4345-A3DC-AEEF378BEAD0}" destId="{59D29B3C-3B1D-4281-8B67-85545B424695}" srcOrd="17" destOrd="0" presId="urn:microsoft.com/office/officeart/2005/8/layout/cycle6"/>
    <dgm:cxn modelId="{AFDF92F6-10B6-49CF-AEB4-44F15848B08F}" type="presParOf" srcId="{5985B77D-EB8A-4345-A3DC-AEEF378BEAD0}" destId="{278EA87D-F875-46F0-B77F-F0D5F7A7BED5}" srcOrd="18" destOrd="0" presId="urn:microsoft.com/office/officeart/2005/8/layout/cycle6"/>
    <dgm:cxn modelId="{B70FD9DB-563A-4386-88DA-E8ECB17D09B3}" type="presParOf" srcId="{5985B77D-EB8A-4345-A3DC-AEEF378BEAD0}" destId="{32D3A3DF-E486-41D3-A090-A0E8A9D765A0}" srcOrd="19" destOrd="0" presId="urn:microsoft.com/office/officeart/2005/8/layout/cycle6"/>
    <dgm:cxn modelId="{F37C9752-0069-4256-BFD2-906969F8D776}" type="presParOf" srcId="{5985B77D-EB8A-4345-A3DC-AEEF378BEAD0}" destId="{47E6E17A-1C85-43BC-AB15-A47E4758AF7B}" srcOrd="20" destOrd="0" presId="urn:microsoft.com/office/officeart/2005/8/layout/cycle6"/>
    <dgm:cxn modelId="{5BED066A-85FF-4DE3-B32F-30019A516AC4}" type="presParOf" srcId="{5985B77D-EB8A-4345-A3DC-AEEF378BEAD0}" destId="{9700DC01-D4E8-496C-865D-EFA28FFD65EF}" srcOrd="21" destOrd="0" presId="urn:microsoft.com/office/officeart/2005/8/layout/cycle6"/>
    <dgm:cxn modelId="{A84ADDB4-8B9E-4F35-B452-508FD74CC2FC}" type="presParOf" srcId="{5985B77D-EB8A-4345-A3DC-AEEF378BEAD0}" destId="{8BA0C7BF-E841-49F8-8CAE-E4B48D20D1E5}" srcOrd="22" destOrd="0" presId="urn:microsoft.com/office/officeart/2005/8/layout/cycle6"/>
    <dgm:cxn modelId="{1D3C8B18-61E5-4F57-A3AD-12CF2235FA88}" type="presParOf" srcId="{5985B77D-EB8A-4345-A3DC-AEEF378BEAD0}" destId="{5C4FA63B-B83C-4C38-B35D-F898AA0C2B76}" srcOrd="23" destOrd="0" presId="urn:microsoft.com/office/officeart/2005/8/layout/cycle6"/>
    <dgm:cxn modelId="{5BF75924-FDA2-44FA-BB93-A6DF83CE999B}" type="presParOf" srcId="{5985B77D-EB8A-4345-A3DC-AEEF378BEAD0}" destId="{6C1D0039-92C1-4C2C-BA87-F62FC9625DFF}" srcOrd="24" destOrd="0" presId="urn:microsoft.com/office/officeart/2005/8/layout/cycle6"/>
    <dgm:cxn modelId="{33447A86-825E-404C-9302-018ED4CB2EB8}" type="presParOf" srcId="{5985B77D-EB8A-4345-A3DC-AEEF378BEAD0}" destId="{A7BD2E74-3F27-4EF0-8BCE-7CB415B603F7}" srcOrd="25" destOrd="0" presId="urn:microsoft.com/office/officeart/2005/8/layout/cycle6"/>
    <dgm:cxn modelId="{AFB14E78-1996-448C-BE16-BF4864D58BDD}" type="presParOf" srcId="{5985B77D-EB8A-4345-A3DC-AEEF378BEAD0}" destId="{DE244B91-A6FB-4425-8DF3-C5F161BDE055}" srcOrd="26" destOrd="0" presId="urn:microsoft.com/office/officeart/2005/8/layout/cycle6"/>
    <dgm:cxn modelId="{AE76B8F5-58D2-41E1-A53C-A4E6B7B816BA}" type="presParOf" srcId="{5985B77D-EB8A-4345-A3DC-AEEF378BEAD0}" destId="{A63C85FC-4EC3-4197-BC33-664DF1BD7411}" srcOrd="27" destOrd="0" presId="urn:microsoft.com/office/officeart/2005/8/layout/cycle6"/>
    <dgm:cxn modelId="{A40B908D-6532-4808-87F5-CB3625B9C09C}" type="presParOf" srcId="{5985B77D-EB8A-4345-A3DC-AEEF378BEAD0}" destId="{6B24BE88-4421-4260-BC68-91ED0F206E78}" srcOrd="28" destOrd="0" presId="urn:microsoft.com/office/officeart/2005/8/layout/cycle6"/>
    <dgm:cxn modelId="{130BA76B-351D-4016-B624-5DF801940B2D}" type="presParOf" srcId="{5985B77D-EB8A-4345-A3DC-AEEF378BEAD0}" destId="{587657BB-1E41-4C2E-808D-B5C1271B6258}" srcOrd="29" destOrd="0" presId="urn:microsoft.com/office/officeart/2005/8/layout/cycle6"/>
    <dgm:cxn modelId="{E1ECB062-1833-4CDA-B92F-E85D598D5409}" type="presParOf" srcId="{5985B77D-EB8A-4345-A3DC-AEEF378BEAD0}" destId="{8298107A-BFDC-439A-924A-325E7CECDF4B}" srcOrd="30" destOrd="0" presId="urn:microsoft.com/office/officeart/2005/8/layout/cycle6"/>
    <dgm:cxn modelId="{59476F1D-5849-4A47-A003-D765AD52B8F1}" type="presParOf" srcId="{5985B77D-EB8A-4345-A3DC-AEEF378BEAD0}" destId="{59762732-10FE-49E2-9568-54F7A3512E58}" srcOrd="31" destOrd="0" presId="urn:microsoft.com/office/officeart/2005/8/layout/cycle6"/>
    <dgm:cxn modelId="{7395BA18-09C4-41C3-AC72-E9A7946CC34F}" type="presParOf" srcId="{5985B77D-EB8A-4345-A3DC-AEEF378BEAD0}" destId="{25F25EB2-C290-43C3-9736-24E5C604A706}" srcOrd="32" destOrd="0" presId="urn:microsoft.com/office/officeart/2005/8/layout/cycle6"/>
    <dgm:cxn modelId="{6DAF03F3-E839-4442-A707-EC4B230FFEBD}" type="presParOf" srcId="{5985B77D-EB8A-4345-A3DC-AEEF378BEAD0}" destId="{406C84F8-24B7-4521-8CAC-99435E61C59C}" srcOrd="33" destOrd="0" presId="urn:microsoft.com/office/officeart/2005/8/layout/cycle6"/>
    <dgm:cxn modelId="{2A5D8FF9-AFEA-429F-AF48-28FA6EFFD774}" type="presParOf" srcId="{5985B77D-EB8A-4345-A3DC-AEEF378BEAD0}" destId="{F5726302-52C4-4DB1-B14B-BD503C0D7E9E}" srcOrd="34" destOrd="0" presId="urn:microsoft.com/office/officeart/2005/8/layout/cycle6"/>
    <dgm:cxn modelId="{D23F7CE3-FED6-49B8-900C-277FE2961C26}" type="presParOf" srcId="{5985B77D-EB8A-4345-A3DC-AEEF378BEAD0}" destId="{5EC8414C-07A1-4E99-B4BF-7F2F22BDBBD3}" srcOrd="35" destOrd="0" presId="urn:microsoft.com/office/officeart/2005/8/layout/cycle6"/>
    <dgm:cxn modelId="{6D03B1A6-5AC2-4071-99FA-4F49073B1B89}" type="presParOf" srcId="{5985B77D-EB8A-4345-A3DC-AEEF378BEAD0}" destId="{A96677B9-9B0F-44E1-9546-0601E84BE731}" srcOrd="36" destOrd="0" presId="urn:microsoft.com/office/officeart/2005/8/layout/cycle6"/>
    <dgm:cxn modelId="{7F921282-6F27-4FDC-AC44-4AC0E309DC76}" type="presParOf" srcId="{5985B77D-EB8A-4345-A3DC-AEEF378BEAD0}" destId="{E47E75DD-3659-4FED-949D-EB2A337D96CC}" srcOrd="37" destOrd="0" presId="urn:microsoft.com/office/officeart/2005/8/layout/cycle6"/>
    <dgm:cxn modelId="{6FCB57F9-7EB3-46E8-9B6D-C066A0FC4AC9}" type="presParOf" srcId="{5985B77D-EB8A-4345-A3DC-AEEF378BEAD0}" destId="{1A897671-D874-415E-9B7A-6A3C920C59B3}" srcOrd="38" destOrd="0" presId="urn:microsoft.com/office/officeart/2005/8/layout/cycle6"/>
    <dgm:cxn modelId="{2E1B6373-7129-46DD-994C-E3B08EC9F494}" type="presParOf" srcId="{5985B77D-EB8A-4345-A3DC-AEEF378BEAD0}" destId="{78DEB0B6-0B82-475C-82E0-8E5453048628}" srcOrd="39" destOrd="0" presId="urn:microsoft.com/office/officeart/2005/8/layout/cycle6"/>
    <dgm:cxn modelId="{2797DA57-32BA-4AF0-B8FC-B87013EB9F75}" type="presParOf" srcId="{5985B77D-EB8A-4345-A3DC-AEEF378BEAD0}" destId="{BAE2F3E2-EF1E-4AB6-AC0E-C856FB0B0C91}" srcOrd="40" destOrd="0" presId="urn:microsoft.com/office/officeart/2005/8/layout/cycle6"/>
    <dgm:cxn modelId="{3F170823-0288-4AC0-8E7B-4C113E0B5070}" type="presParOf" srcId="{5985B77D-EB8A-4345-A3DC-AEEF378BEAD0}" destId="{E422A57F-D614-4534-924B-257B8D363851}" srcOrd="4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ln w="38100">
          <a:solidFill>
            <a:srgbClr val="3C8A2E"/>
          </a:solidFill>
        </a:ln>
      </dgm:spPr>
      <dgm:t>
        <a:bodyPr/>
        <a:lstStyle/>
        <a:p>
          <a:r>
            <a:rPr lang="fr-CH" sz="1600" dirty="0"/>
            <a:t>Réception de la demande de changement de taux validée par la hiérarchie</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ln w="38100">
          <a:solidFill>
            <a:srgbClr val="3C8A2E"/>
          </a:solidFill>
        </a:ln>
      </dgm:spPr>
      <dgm:t>
        <a:bodyPr/>
        <a:lstStyle/>
        <a:p>
          <a:r>
            <a:rPr lang="fr-CH" sz="1600" dirty="0"/>
            <a:t>Confirmer par écrit le changement de taux et la date d’effet</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E3EADCED-0970-41E6-B28F-6104CCBC7410}">
      <dgm:prSet phldrT="[Texte]" custT="1"/>
      <dgm:spPr>
        <a:ln w="38100">
          <a:solidFill>
            <a:srgbClr val="3C8A2E"/>
          </a:solidFill>
        </a:ln>
      </dgm:spPr>
      <dgm:t>
        <a:bodyPr/>
        <a:lstStyle/>
        <a:p>
          <a:r>
            <a:rPr lang="fr-CH" sz="1600" dirty="0"/>
            <a:t>Modifier les données dans </a:t>
          </a:r>
          <a:r>
            <a:rPr lang="fr-CH" sz="1600" dirty="0" err="1"/>
            <a:t>Peoplesoft</a:t>
          </a:r>
          <a:r>
            <a:rPr lang="fr-CH" sz="1600" dirty="0"/>
            <a:t> (salaire)</a:t>
          </a:r>
        </a:p>
      </dgm:t>
    </dgm:pt>
    <dgm:pt modelId="{5CD2A31F-00C9-4C48-B8EE-1311429CE4D8}" type="parTrans" cxnId="{ED6552D9-2E38-4614-9B09-1A9FCD3D58D9}">
      <dgm:prSet/>
      <dgm:spPr/>
      <dgm:t>
        <a:bodyPr/>
        <a:lstStyle/>
        <a:p>
          <a:endParaRPr lang="fr-CH" sz="1600"/>
        </a:p>
      </dgm:t>
    </dgm:pt>
    <dgm:pt modelId="{07076FE5-744E-4273-97B7-2C5FF9AE0636}" type="sibTrans" cxnId="{ED6552D9-2E38-4614-9B09-1A9FCD3D58D9}">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3">
        <dgm:presLayoutVars>
          <dgm:chMax val="0"/>
          <dgm:chPref val="0"/>
          <dgm:bulletEnabled val="1"/>
        </dgm:presLayoutVars>
      </dgm:prSet>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3">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ln w="38100">
          <a:solidFill>
            <a:srgbClr val="3C8A2E"/>
          </a:solidFill>
        </a:ln>
      </dgm:spPr>
      <dgm:t>
        <a:bodyPr/>
        <a:lstStyle/>
        <a:p>
          <a:r>
            <a:rPr lang="fr-CH" sz="1600" dirty="0"/>
            <a:t>Modifier les données dans Mobatime (horaire, JF, droit aux vacances, </a:t>
          </a:r>
          <a:r>
            <a:rPr lang="fr-CH" sz="1600" dirty="0" err="1"/>
            <a:t>etc</a:t>
          </a:r>
          <a:r>
            <a:rPr lang="fr-CH" sz="1600" dirty="0"/>
            <a:t>)</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2969FE17-BD4C-4F04-BBC1-2264641033F0}">
      <dgm:prSet phldrT="[Texte]" custT="1"/>
      <dgm:spPr>
        <a:ln w="38100">
          <a:solidFill>
            <a:srgbClr val="3C8A2E"/>
          </a:solidFill>
        </a:ln>
      </dgm:spPr>
      <dgm:t>
        <a:bodyPr/>
        <a:lstStyle/>
        <a:p>
          <a:pPr marL="0" lvl="0" indent="0" algn="ctr" defTabSz="622300">
            <a:lnSpc>
              <a:spcPct val="90000"/>
            </a:lnSpc>
            <a:spcBef>
              <a:spcPct val="0"/>
            </a:spcBef>
            <a:spcAft>
              <a:spcPct val="35000"/>
            </a:spcAft>
          </a:pPr>
          <a:r>
            <a:rPr lang="fr-CH" sz="1600" kern="1200" dirty="0"/>
            <a:t>Accès informatiques (si nécessaire)</a:t>
          </a:r>
          <a:endParaRPr lang="fr-CH" sz="1600" kern="1200" dirty="0">
            <a:solidFill>
              <a:srgbClr val="000000">
                <a:hueOff val="0"/>
                <a:satOff val="0"/>
                <a:lumOff val="0"/>
                <a:alphaOff val="0"/>
              </a:srgbClr>
            </a:solidFill>
            <a:latin typeface="Arial"/>
            <a:ea typeface="+mn-ea"/>
            <a:cs typeface="+mn-cs"/>
          </a:endParaRPr>
        </a:p>
      </dgm:t>
    </dgm:pt>
    <dgm:pt modelId="{3827696B-5BB3-4B94-9AB0-0480197ABFB3}" type="parTrans" cxnId="{8F905E7E-AF46-49F1-BC9A-C054E9341542}">
      <dgm:prSet/>
      <dgm:spPr/>
      <dgm:t>
        <a:bodyPr/>
        <a:lstStyle/>
        <a:p>
          <a:endParaRPr lang="fr-CH" sz="1600"/>
        </a:p>
      </dgm:t>
    </dgm:pt>
    <dgm:pt modelId="{C9BBDC66-59E9-4BEE-98D2-3CF2C1095AF3}" type="sibTrans" cxnId="{8F905E7E-AF46-49F1-BC9A-C054E9341542}">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2">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2">
        <dgm:presLayoutVars>
          <dgm:chMax val="0"/>
          <dgm:chPref val="0"/>
          <dgm:bulletEnabled val="1"/>
        </dgm:presLayoutVars>
      </dgm:prSet>
      <dgm:spPr>
        <a:xfrm>
          <a:off x="2135916" y="462360"/>
          <a:ext cx="2368719" cy="947487"/>
        </a:xfrm>
        <a:prstGeom prst="chevron">
          <a:avLst/>
        </a:prstGeom>
      </dgm:spPr>
    </dgm:pt>
  </dgm:ptLst>
  <dgm:cxnLst>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ln w="38100">
          <a:solidFill>
            <a:srgbClr val="3C8A2E"/>
          </a:solidFill>
        </a:ln>
      </dgm:spPr>
      <dgm:t>
        <a:bodyPr/>
        <a:lstStyle/>
        <a:p>
          <a:r>
            <a:rPr lang="fr-CH" sz="1400" dirty="0"/>
            <a:t>Rédaction accusé réception de la démission et confirmation fin des rapports de travail</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ln w="38100">
          <a:solidFill>
            <a:srgbClr val="3C8A2E"/>
          </a:solidFill>
        </a:ln>
      </dgm:spPr>
      <dgm:t>
        <a:bodyPr/>
        <a:lstStyle/>
        <a:p>
          <a:r>
            <a:rPr lang="fr-CH" sz="1400" dirty="0"/>
            <a:t>Date de fin dans logiciel de timbrage pour calcul des vacances</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E3EADCED-0970-41E6-B28F-6104CCBC7410}">
      <dgm:prSet phldrT="[Texte]" custT="1"/>
      <dgm:spPr>
        <a:ln w="38100">
          <a:solidFill>
            <a:srgbClr val="3C8A2E"/>
          </a:solidFill>
        </a:ln>
      </dgm:spPr>
      <dgm:t>
        <a:bodyPr/>
        <a:lstStyle/>
        <a:p>
          <a:r>
            <a:rPr lang="fr-CH" sz="1400" dirty="0"/>
            <a:t>Date de fin dans le logiciel de paie pour le salaire</a:t>
          </a:r>
        </a:p>
      </dgm:t>
    </dgm:pt>
    <dgm:pt modelId="{5CD2A31F-00C9-4C48-B8EE-1311429CE4D8}" type="parTrans" cxnId="{ED6552D9-2E38-4614-9B09-1A9FCD3D58D9}">
      <dgm:prSet/>
      <dgm:spPr/>
      <dgm:t>
        <a:bodyPr/>
        <a:lstStyle/>
        <a:p>
          <a:endParaRPr lang="fr-CH" sz="1600"/>
        </a:p>
      </dgm:t>
    </dgm:pt>
    <dgm:pt modelId="{07076FE5-744E-4273-97B7-2C5FF9AE0636}" type="sibTrans" cxnId="{ED6552D9-2E38-4614-9B09-1A9FCD3D58D9}">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3">
        <dgm:presLayoutVars>
          <dgm:chMax val="0"/>
          <dgm:chPref val="0"/>
          <dgm:bulletEnabled val="1"/>
        </dgm:presLayoutVars>
      </dgm:prSet>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3">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ln w="38100">
          <a:solidFill>
            <a:srgbClr val="3C8A2E"/>
          </a:solidFill>
        </a:ln>
      </dgm:spPr>
      <dgm:t>
        <a:bodyPr/>
        <a:lstStyle/>
        <a:p>
          <a:r>
            <a:rPr lang="fr-CH" sz="1600" dirty="0"/>
            <a:t>Réception des profils et évaluation des dossiers</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ln w="38100">
          <a:solidFill>
            <a:srgbClr val="3C8A2E"/>
          </a:solidFill>
        </a:ln>
      </dgm:spPr>
      <dgm:t>
        <a:bodyPr/>
        <a:lstStyle/>
        <a:p>
          <a:r>
            <a:rPr lang="fr-CH" sz="1600" dirty="0"/>
            <a:t>Fixation de salaire</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2969FE17-BD4C-4F04-BBC1-2264641033F0}">
      <dgm:prSet phldrT="[Texte]" custT="1"/>
      <dgm:spPr>
        <a:ln w="38100">
          <a:solidFill>
            <a:srgbClr val="3C8A2E"/>
          </a:solidFill>
        </a:ln>
      </dgm:spPr>
      <dgm:t>
        <a:bodyPr/>
        <a:lstStyle/>
        <a:p>
          <a:pPr marL="0" lvl="0" indent="0" algn="ctr" defTabSz="622300">
            <a:lnSpc>
              <a:spcPct val="90000"/>
            </a:lnSpc>
            <a:spcBef>
              <a:spcPct val="0"/>
            </a:spcBef>
            <a:spcAft>
              <a:spcPct val="35000"/>
            </a:spcAft>
          </a:pPr>
          <a:r>
            <a:rPr lang="fr-CH" sz="1600" kern="1200" dirty="0"/>
            <a:t>1</a:t>
          </a:r>
          <a:r>
            <a:rPr lang="fr-CH" sz="1600" kern="1200" baseline="30000" dirty="0"/>
            <a:t>er</a:t>
          </a:r>
          <a:r>
            <a:rPr lang="fr-CH" sz="1600" kern="1200" dirty="0"/>
            <a:t> contact, Premier entretien, second entretien, ….</a:t>
          </a:r>
          <a:endParaRPr lang="fr-CH" sz="1600" kern="1200" dirty="0">
            <a:solidFill>
              <a:srgbClr val="000000">
                <a:hueOff val="0"/>
                <a:satOff val="0"/>
                <a:lumOff val="0"/>
                <a:alphaOff val="0"/>
              </a:srgbClr>
            </a:solidFill>
            <a:latin typeface="Arial"/>
            <a:ea typeface="+mn-ea"/>
            <a:cs typeface="+mn-cs"/>
          </a:endParaRPr>
        </a:p>
      </dgm:t>
    </dgm:pt>
    <dgm:pt modelId="{3827696B-5BB3-4B94-9AB0-0480197ABFB3}" type="parTrans" cxnId="{8F905E7E-AF46-49F1-BC9A-C054E9341542}">
      <dgm:prSet/>
      <dgm:spPr/>
      <dgm:t>
        <a:bodyPr/>
        <a:lstStyle/>
        <a:p>
          <a:endParaRPr lang="fr-CH" sz="1600"/>
        </a:p>
      </dgm:t>
    </dgm:pt>
    <dgm:pt modelId="{C9BBDC66-59E9-4BEE-98D2-3CF2C1095AF3}" type="sibTrans" cxnId="{8F905E7E-AF46-49F1-BC9A-C054E9341542}">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2135916" y="462360"/>
          <a:ext cx="2368719" cy="947487"/>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ln w="38100">
          <a:solidFill>
            <a:srgbClr val="3C8A2E"/>
          </a:solidFill>
        </a:ln>
      </dgm:spPr>
      <dgm:t>
        <a:bodyPr/>
        <a:lstStyle/>
        <a:p>
          <a:r>
            <a:rPr lang="fr-CH" sz="1400" dirty="0">
              <a:solidFill>
                <a:srgbClr val="000000">
                  <a:hueOff val="0"/>
                  <a:satOff val="0"/>
                  <a:lumOff val="0"/>
                  <a:alphaOff val="0"/>
                </a:srgbClr>
              </a:solidFill>
              <a:latin typeface="Arial"/>
              <a:ea typeface="+mn-ea"/>
              <a:cs typeface="+mn-cs"/>
            </a:rPr>
            <a:t>Suppression des accès informatiques</a:t>
          </a:r>
          <a:endParaRPr lang="fr-CH" sz="1400" dirty="0"/>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2969FE17-BD4C-4F04-BBC1-2264641033F0}">
      <dgm:prSet phldrT="[Texte]" custT="1"/>
      <dgm:spPr>
        <a:ln w="38100">
          <a:solidFill>
            <a:srgbClr val="3C8A2E"/>
          </a:solidFill>
        </a:ln>
      </dgm:spPr>
      <dgm:t>
        <a:bodyPr/>
        <a:lstStyle/>
        <a:p>
          <a:pPr marL="0" lvl="0" indent="0" algn="ctr" defTabSz="622300">
            <a:lnSpc>
              <a:spcPct val="90000"/>
            </a:lnSpc>
            <a:spcBef>
              <a:spcPct val="0"/>
            </a:spcBef>
            <a:spcAft>
              <a:spcPct val="35000"/>
            </a:spcAft>
          </a:pPr>
          <a:r>
            <a:rPr lang="fr-CH" sz="1400" kern="1200" dirty="0"/>
            <a:t>Entretien de départ</a:t>
          </a:r>
          <a:endParaRPr lang="fr-CH" sz="1400" kern="1200" dirty="0">
            <a:solidFill>
              <a:srgbClr val="000000">
                <a:hueOff val="0"/>
                <a:satOff val="0"/>
                <a:lumOff val="0"/>
                <a:alphaOff val="0"/>
              </a:srgbClr>
            </a:solidFill>
            <a:latin typeface="Arial"/>
            <a:ea typeface="+mn-ea"/>
            <a:cs typeface="+mn-cs"/>
          </a:endParaRPr>
        </a:p>
      </dgm:t>
    </dgm:pt>
    <dgm:pt modelId="{C9BBDC66-59E9-4BEE-98D2-3CF2C1095AF3}" type="sibTrans" cxnId="{8F905E7E-AF46-49F1-BC9A-C054E9341542}">
      <dgm:prSet/>
      <dgm:spPr/>
      <dgm:t>
        <a:bodyPr/>
        <a:lstStyle/>
        <a:p>
          <a:endParaRPr lang="fr-CH" sz="1600"/>
        </a:p>
      </dgm:t>
    </dgm:pt>
    <dgm:pt modelId="{3827696B-5BB3-4B94-9AB0-0480197ABFB3}" type="parTrans" cxnId="{8F905E7E-AF46-49F1-BC9A-C054E9341542}">
      <dgm:prSet/>
      <dgm:spPr/>
      <dgm:t>
        <a:bodyPr/>
        <a:lstStyle/>
        <a:p>
          <a:endParaRPr lang="fr-CH" sz="1600"/>
        </a:p>
      </dgm:t>
    </dgm:pt>
    <dgm:pt modelId="{8FDEE971-D85D-448A-BC3A-7D7CF79F1B19}">
      <dgm:prSet phldrT="[Texte]" custT="1"/>
      <dgm:spPr>
        <a:ln w="38100">
          <a:solidFill>
            <a:srgbClr val="3C8A2E"/>
          </a:solidFill>
        </a:ln>
      </dgm:spPr>
      <dgm:t>
        <a:bodyPr/>
        <a:lstStyle/>
        <a:p>
          <a:r>
            <a:rPr lang="fr-CH" sz="1400" dirty="0"/>
            <a:t>Rédaction du certificat de travail</a:t>
          </a:r>
          <a:endParaRPr lang="fr-CH" sz="1400" dirty="0">
            <a:solidFill>
              <a:srgbClr val="000000">
                <a:hueOff val="0"/>
                <a:satOff val="0"/>
                <a:lumOff val="0"/>
                <a:alphaOff val="0"/>
              </a:srgbClr>
            </a:solidFill>
            <a:latin typeface="Arial"/>
            <a:ea typeface="+mn-ea"/>
            <a:cs typeface="+mn-cs"/>
          </a:endParaRPr>
        </a:p>
      </dgm:t>
    </dgm:pt>
    <dgm:pt modelId="{210FB824-8F31-45C8-BF1C-C8C580EFECA8}" type="sibTrans" cxnId="{CD26E518-4AE5-448F-8BA3-21D78FEA7CFB}">
      <dgm:prSet/>
      <dgm:spPr/>
      <dgm:t>
        <a:bodyPr/>
        <a:lstStyle/>
        <a:p>
          <a:endParaRPr lang="fr-CH"/>
        </a:p>
      </dgm:t>
    </dgm:pt>
    <dgm:pt modelId="{165AC7C8-31F7-4B6C-A87D-4D1F17F05080}" type="parTrans" cxnId="{CD26E518-4AE5-448F-8BA3-21D78FEA7CFB}">
      <dgm:prSet/>
      <dgm:spPr/>
      <dgm:t>
        <a:bodyPr/>
        <a:lstStyle/>
        <a:p>
          <a:endParaRPr lang="fr-CH"/>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2135916" y="462360"/>
          <a:ext cx="2368719" cy="947487"/>
        </a:xfrm>
        <a:prstGeom prst="chevron">
          <a:avLst/>
        </a:prstGeom>
      </dgm:spPr>
    </dgm:pt>
    <dgm:pt modelId="{A09AD691-8B99-4603-9E5C-02B04CA896D6}" type="pres">
      <dgm:prSet presAssocID="{C9BBDC66-59E9-4BEE-98D2-3CF2C1095AF3}" presName="parTxOnlySpace" presStyleCnt="0"/>
      <dgm:spPr/>
    </dgm:pt>
    <dgm:pt modelId="{4D681151-B399-42D4-A5D2-005D54AF5AD8}" type="pres">
      <dgm:prSet presAssocID="{8FDEE971-D85D-448A-BC3A-7D7CF79F1B19}" presName="parTxOnly" presStyleLbl="node1" presStyleIdx="2" presStyleCnt="3">
        <dgm:presLayoutVars>
          <dgm:chMax val="0"/>
          <dgm:chPref val="0"/>
          <dgm:bulletEnabled val="1"/>
        </dgm:presLayoutVars>
      </dgm:prSet>
      <dgm:spPr>
        <a:prstGeom prst="chevron">
          <a:avLst/>
        </a:prstGeom>
      </dgm:spPr>
    </dgm:pt>
  </dgm:ptLst>
  <dgm:cxnLst>
    <dgm:cxn modelId="{52FD3D15-7773-4DA2-8F2C-7E905FEB2744}" type="presOf" srcId="{8FDEE971-D85D-448A-BC3A-7D7CF79F1B19}" destId="{4D681151-B399-42D4-A5D2-005D54AF5AD8}" srcOrd="0" destOrd="0" presId="urn:microsoft.com/office/officeart/2005/8/layout/chevron1"/>
    <dgm:cxn modelId="{CD26E518-4AE5-448F-8BA3-21D78FEA7CFB}" srcId="{02E4D190-632A-4555-AA55-279D63C71AF0}" destId="{8FDEE971-D85D-448A-BC3A-7D7CF79F1B19}" srcOrd="2" destOrd="0" parTransId="{165AC7C8-31F7-4B6C-A87D-4D1F17F05080}" sibTransId="{210FB824-8F31-45C8-BF1C-C8C580EFECA8}"/>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36E5F61-AFC9-4C03-9B2C-B7250A07CFF0}" type="presParOf" srcId="{92466427-0B13-400E-BC61-D9CF9E340B0B}" destId="{A09AD691-8B99-4603-9E5C-02B04CA896D6}" srcOrd="3" destOrd="0" presId="urn:microsoft.com/office/officeart/2005/8/layout/chevron1"/>
    <dgm:cxn modelId="{BA552B56-93FA-463D-B1E7-26FD66C495EB}" type="presParOf" srcId="{92466427-0B13-400E-BC61-D9CF9E340B0B}" destId="{4D681151-B399-42D4-A5D2-005D54AF5AD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ln w="38100">
          <a:solidFill>
            <a:srgbClr val="3C8A2E"/>
          </a:solidFill>
        </a:ln>
      </dgm:spPr>
      <dgm:t>
        <a:bodyPr/>
        <a:lstStyle/>
        <a:p>
          <a:r>
            <a:rPr lang="fr-CH" sz="1600" dirty="0"/>
            <a:t>Confirmation engagement et envoi des documents</a:t>
          </a:r>
        </a:p>
      </dgm:t>
    </dgm:pt>
    <dgm:pt modelId="{2373D507-B0D4-4379-8C9C-28D677F40ED5}" type="parTrans" cxnId="{BA947BAB-0701-4D96-B8AB-6132B458946F}">
      <dgm:prSet/>
      <dgm:spPr/>
      <dgm:t>
        <a:bodyPr/>
        <a:lstStyle/>
        <a:p>
          <a:endParaRPr lang="fr-CH" sz="1600"/>
        </a:p>
      </dgm:t>
    </dgm:pt>
    <dgm:pt modelId="{A75E5748-2A07-4201-9D0C-0F7B41876890}" type="sibTrans" cxnId="{BA947BAB-0701-4D96-B8AB-6132B458946F}">
      <dgm:prSet/>
      <dgm:spPr/>
      <dgm:t>
        <a:bodyPr/>
        <a:lstStyle/>
        <a:p>
          <a:endParaRPr lang="fr-CH" sz="1600"/>
        </a:p>
      </dgm:t>
    </dgm:pt>
    <dgm:pt modelId="{C7F7249E-D7E7-4E5D-917A-8669D45B1B4E}">
      <dgm:prSet phldrT="[Texte]" custT="1"/>
      <dgm:spPr>
        <a:ln w="38100">
          <a:solidFill>
            <a:srgbClr val="3C8A2E"/>
          </a:solidFill>
        </a:ln>
      </dgm:spPr>
      <dgm:t>
        <a:bodyPr/>
        <a:lstStyle/>
        <a:p>
          <a:r>
            <a:rPr lang="fr-CH" sz="1600" dirty="0"/>
            <a:t>Début d’activité</a:t>
          </a:r>
        </a:p>
      </dgm:t>
    </dgm:pt>
    <dgm:pt modelId="{34CEE38D-C7E0-4E92-A5A8-33DC47F81A99}" type="parTrans" cxnId="{6E572527-476E-402E-9486-8386071C82C4}">
      <dgm:prSet/>
      <dgm:spPr/>
      <dgm:t>
        <a:bodyPr/>
        <a:lstStyle/>
        <a:p>
          <a:endParaRPr lang="fr-CH" sz="1600"/>
        </a:p>
      </dgm:t>
    </dgm:pt>
    <dgm:pt modelId="{3925A57F-E714-4CA9-864D-611D95838585}" type="sibTrans" cxnId="{6E572527-476E-402E-9486-8386071C82C4}">
      <dgm:prSet/>
      <dgm:spPr/>
      <dgm:t>
        <a:bodyPr/>
        <a:lstStyle/>
        <a:p>
          <a:endParaRPr lang="fr-CH" sz="1600"/>
        </a:p>
      </dgm:t>
    </dgm:pt>
    <dgm:pt modelId="{2969FE17-BD4C-4F04-BBC1-2264641033F0}">
      <dgm:prSet phldrT="[Texte]" custT="1"/>
      <dgm:spPr>
        <a:ln w="38100">
          <a:solidFill>
            <a:srgbClr val="3C8A2E"/>
          </a:solidFill>
        </a:ln>
      </dgm:spPr>
      <dgm:t>
        <a:bodyPr/>
        <a:lstStyle/>
        <a:p>
          <a:pPr marL="0" lvl="0" indent="0" algn="ctr" defTabSz="622300">
            <a:lnSpc>
              <a:spcPct val="90000"/>
            </a:lnSpc>
            <a:spcBef>
              <a:spcPct val="0"/>
            </a:spcBef>
            <a:spcAft>
              <a:spcPct val="35000"/>
            </a:spcAft>
          </a:pPr>
          <a:r>
            <a:rPr lang="fr-CH" sz="1600" kern="1200" dirty="0"/>
            <a:t>Retour des documents signés et actions administratives en lien</a:t>
          </a:r>
          <a:endParaRPr lang="fr-CH" sz="1600" kern="1200" dirty="0">
            <a:solidFill>
              <a:srgbClr val="000000">
                <a:hueOff val="0"/>
                <a:satOff val="0"/>
                <a:lumOff val="0"/>
                <a:alphaOff val="0"/>
              </a:srgbClr>
            </a:solidFill>
            <a:latin typeface="Arial"/>
            <a:ea typeface="+mn-ea"/>
            <a:cs typeface="+mn-cs"/>
          </a:endParaRPr>
        </a:p>
      </dgm:t>
    </dgm:pt>
    <dgm:pt modelId="{3827696B-5BB3-4B94-9AB0-0480197ABFB3}" type="parTrans" cxnId="{8F905E7E-AF46-49F1-BC9A-C054E9341542}">
      <dgm:prSet/>
      <dgm:spPr/>
      <dgm:t>
        <a:bodyPr/>
        <a:lstStyle/>
        <a:p>
          <a:endParaRPr lang="fr-CH" sz="1600"/>
        </a:p>
      </dgm:t>
    </dgm:pt>
    <dgm:pt modelId="{C9BBDC66-59E9-4BEE-98D2-3CF2C1095AF3}" type="sibTrans" cxnId="{8F905E7E-AF46-49F1-BC9A-C054E9341542}">
      <dgm:prSet/>
      <dgm:spPr/>
      <dgm:t>
        <a:bodyPr/>
        <a:lstStyle/>
        <a:p>
          <a:endParaRPr lang="fr-CH" sz="16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2135916" y="462360"/>
          <a:ext cx="2368719" cy="947487"/>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3C8A2E"/>
        </a:solidFill>
        <a:ln w="38100">
          <a:solidFill>
            <a:srgbClr val="3C8A2E"/>
          </a:solidFill>
        </a:ln>
      </dgm:spPr>
      <dgm:t>
        <a:bodyPr/>
        <a:lstStyle/>
        <a:p>
          <a:r>
            <a:rPr lang="fr-CH" sz="1200" b="1" dirty="0">
              <a:solidFill>
                <a:schemeClr val="bg1">
                  <a:lumMod val="95000"/>
                </a:schemeClr>
              </a:solidFill>
            </a:rPr>
            <a:t>Analyse des besoins et détermination du profil</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ln w="38100">
          <a:solidFill>
            <a:srgbClr val="3C8A2E"/>
          </a:solidFill>
        </a:ln>
      </dgm:spPr>
      <dgm:t>
        <a:bodyPr/>
        <a:lstStyle/>
        <a:p>
          <a:r>
            <a:rPr lang="fr-CH" sz="1200" dirty="0"/>
            <a:t>Mise à jour du cahier des charges</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E3EADCED-0970-41E6-B28F-6104CCBC7410}">
      <dgm:prSet phldrT="[Texte]" custT="1"/>
      <dgm:spPr>
        <a:ln w="38100">
          <a:solidFill>
            <a:srgbClr val="3C8A2E"/>
          </a:solidFill>
        </a:ln>
      </dgm:spPr>
      <dgm:t>
        <a:bodyPr/>
        <a:lstStyle/>
        <a:p>
          <a:r>
            <a:rPr lang="fr-CH" sz="1200" dirty="0"/>
            <a:t>Rédaction et publication de l’annonce</a:t>
          </a:r>
        </a:p>
      </dgm:t>
    </dgm:pt>
    <dgm:pt modelId="{5CD2A31F-00C9-4C48-B8EE-1311429CE4D8}" type="parTrans" cxnId="{ED6552D9-2E38-4614-9B09-1A9FCD3D58D9}">
      <dgm:prSet/>
      <dgm:spPr/>
      <dgm:t>
        <a:bodyPr/>
        <a:lstStyle/>
        <a:p>
          <a:endParaRPr lang="fr-CH" sz="1200"/>
        </a:p>
      </dgm:t>
    </dgm:pt>
    <dgm:pt modelId="{07076FE5-744E-4273-97B7-2C5FF9AE0636}" type="sibTrans" cxnId="{ED6552D9-2E38-4614-9B09-1A9FCD3D58D9}">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3">
        <dgm:presLayoutVars>
          <dgm:chMax val="0"/>
          <dgm:chPref val="0"/>
          <dgm:bulletEnabled val="1"/>
        </dgm:presLayoutVars>
      </dgm:prSet>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3">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noFill/>
        <a:ln w="38100">
          <a:solidFill>
            <a:srgbClr val="3C8A2E"/>
          </a:solidFill>
        </a:ln>
      </dgm:spPr>
      <dgm:t>
        <a:bodyPr/>
        <a:lstStyle/>
        <a:p>
          <a:r>
            <a:rPr lang="fr-CH" sz="1200" b="0" dirty="0">
              <a:solidFill>
                <a:schemeClr val="tx1"/>
              </a:solidFill>
            </a:rPr>
            <a:t>Analyse des besoins et détermination du profil</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Mise à jour du cahier des charges</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E3EADCED-0970-41E6-B28F-6104CCBC7410}">
      <dgm:prSet phldrT="[Texte]" custT="1"/>
      <dgm:spPr>
        <a:no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b="0" kern="1200" dirty="0">
              <a:solidFill>
                <a:schemeClr val="tx1"/>
              </a:solidFill>
              <a:latin typeface="Arial"/>
              <a:ea typeface="+mn-ea"/>
              <a:cs typeface="+mn-cs"/>
            </a:rPr>
            <a:t>Rédaction et publication de l’annonce</a:t>
          </a:r>
        </a:p>
      </dgm:t>
    </dgm:pt>
    <dgm:pt modelId="{5CD2A31F-00C9-4C48-B8EE-1311429CE4D8}" type="parTrans" cxnId="{ED6552D9-2E38-4614-9B09-1A9FCD3D58D9}">
      <dgm:prSet/>
      <dgm:spPr/>
      <dgm:t>
        <a:bodyPr/>
        <a:lstStyle/>
        <a:p>
          <a:endParaRPr lang="fr-CH" sz="1200"/>
        </a:p>
      </dgm:t>
    </dgm:pt>
    <dgm:pt modelId="{07076FE5-744E-4273-97B7-2C5FF9AE0636}" type="sibTrans" cxnId="{ED6552D9-2E38-4614-9B09-1A9FCD3D58D9}">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3">
        <dgm:presLayoutVars>
          <dgm:chMax val="0"/>
          <dgm:chPref val="0"/>
          <dgm:bulletEnabled val="1"/>
        </dgm:presLayoutVars>
      </dgm:prSet>
      <dgm:spPr>
        <a:xfrm>
          <a:off x="1830459" y="201092"/>
          <a:ext cx="2031990" cy="812796"/>
        </a:xfrm>
        <a:prstGeom prst="chevron">
          <a:avLst/>
        </a:prstGeom>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3">
        <dgm:presLayoutVars>
          <dgm:chMax val="0"/>
          <dgm:chPref val="0"/>
          <dgm:bulletEnabled val="1"/>
        </dgm:presLayoutVars>
      </dgm:prSet>
      <dgm:spPr>
        <a:xfrm>
          <a:off x="3659250" y="201092"/>
          <a:ext cx="2031990" cy="812796"/>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noFill/>
        <a:ln w="38100">
          <a:solidFill>
            <a:srgbClr val="3C8A2E"/>
          </a:solidFill>
        </a:ln>
      </dgm:spPr>
      <dgm:t>
        <a:bodyPr/>
        <a:lstStyle/>
        <a:p>
          <a:r>
            <a:rPr lang="fr-CH" sz="1200" b="0" dirty="0">
              <a:solidFill>
                <a:schemeClr val="tx1"/>
              </a:solidFill>
            </a:rPr>
            <a:t>Analyse des besoins et détermination du profil</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no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b="0" kern="1200" dirty="0">
              <a:solidFill>
                <a:srgbClr val="000000"/>
              </a:solidFill>
              <a:latin typeface="Arial"/>
              <a:ea typeface="+mn-ea"/>
              <a:cs typeface="+mn-cs"/>
            </a:rPr>
            <a:t>Mise à jour du cahier des charges</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E3EADCED-0970-41E6-B28F-6104CCBC7410}">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b="1" kern="1200" dirty="0">
              <a:solidFill>
                <a:schemeClr val="bg1">
                  <a:lumMod val="95000"/>
                </a:schemeClr>
              </a:solidFill>
              <a:latin typeface="Arial"/>
              <a:ea typeface="+mn-ea"/>
              <a:cs typeface="+mn-cs"/>
            </a:rPr>
            <a:t>Rédaction et publication de </a:t>
          </a:r>
          <a:r>
            <a:rPr lang="fr-CH" sz="1200" b="1" kern="1200" dirty="0">
              <a:solidFill>
                <a:srgbClr val="FFFFFF">
                  <a:lumMod val="95000"/>
                </a:srgbClr>
              </a:solidFill>
              <a:latin typeface="Arial"/>
              <a:ea typeface="+mn-ea"/>
              <a:cs typeface="+mn-cs"/>
            </a:rPr>
            <a:t>l’annonce</a:t>
          </a:r>
        </a:p>
      </dgm:t>
    </dgm:pt>
    <dgm:pt modelId="{5CD2A31F-00C9-4C48-B8EE-1311429CE4D8}" type="parTrans" cxnId="{ED6552D9-2E38-4614-9B09-1A9FCD3D58D9}">
      <dgm:prSet/>
      <dgm:spPr/>
      <dgm:t>
        <a:bodyPr/>
        <a:lstStyle/>
        <a:p>
          <a:endParaRPr lang="fr-CH" sz="1200"/>
        </a:p>
      </dgm:t>
    </dgm:pt>
    <dgm:pt modelId="{07076FE5-744E-4273-97B7-2C5FF9AE0636}" type="sibTrans" cxnId="{ED6552D9-2E38-4614-9B09-1A9FCD3D58D9}">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3">
        <dgm:presLayoutVars>
          <dgm:chMax val="0"/>
          <dgm:chPref val="0"/>
          <dgm:bulletEnabled val="1"/>
        </dgm:presLayoutVars>
      </dgm:prSet>
      <dgm:spPr>
        <a:xfrm>
          <a:off x="1830459" y="201092"/>
          <a:ext cx="2031990" cy="812796"/>
        </a:xfrm>
        <a:prstGeom prst="chevron">
          <a:avLst/>
        </a:prstGeom>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3">
        <dgm:presLayoutVars>
          <dgm:chMax val="0"/>
          <dgm:chPref val="0"/>
          <dgm:bulletEnabled val="1"/>
        </dgm:presLayoutVars>
      </dgm:prSet>
      <dgm:spPr>
        <a:xfrm>
          <a:off x="3659250" y="201092"/>
          <a:ext cx="2031990" cy="812796"/>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noFill/>
        <a:ln w="38100">
          <a:solidFill>
            <a:srgbClr val="3C8A2E"/>
          </a:solidFill>
        </a:ln>
      </dgm:spPr>
      <dgm:t>
        <a:bodyPr/>
        <a:lstStyle/>
        <a:p>
          <a:r>
            <a:rPr lang="fr-CH" sz="1200" b="0" dirty="0">
              <a:solidFill>
                <a:schemeClr val="tx1"/>
              </a:solidFill>
            </a:rPr>
            <a:t>Analyse des besoins et détermination du profil</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no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b="0" kern="1200" dirty="0">
              <a:solidFill>
                <a:srgbClr val="000000"/>
              </a:solidFill>
              <a:latin typeface="Arial"/>
              <a:ea typeface="+mn-ea"/>
              <a:cs typeface="+mn-cs"/>
            </a:rPr>
            <a:t>Mise à jour du cahier des charges</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E3EADCED-0970-41E6-B28F-6104CCBC7410}">
      <dgm:prSet phldrT="[Texte]" custT="1"/>
      <dgm:spPr>
        <a:solidFill>
          <a:srgbClr val="3C8A2E"/>
        </a:solidFill>
        <a:ln w="38100" cap="flat" cmpd="sng" algn="ctr">
          <a:solidFill>
            <a:srgbClr val="3C8A2E"/>
          </a:solidFill>
          <a:prstDash val="solid"/>
        </a:ln>
        <a:effectLst/>
      </dgm:spPr>
      <dgm:t>
        <a:bodyPr spcFirstLastPara="0" vert="horz" wrap="square" lIns="48006" tIns="16002" rIns="16002" bIns="16002" numCol="1" spcCol="1270" anchor="ctr" anchorCtr="0"/>
        <a:lstStyle/>
        <a:p>
          <a:pPr marL="0" lvl="0" indent="0" algn="ctr" defTabSz="533400">
            <a:lnSpc>
              <a:spcPct val="90000"/>
            </a:lnSpc>
            <a:spcBef>
              <a:spcPct val="0"/>
            </a:spcBef>
            <a:spcAft>
              <a:spcPct val="35000"/>
            </a:spcAft>
            <a:buNone/>
          </a:pPr>
          <a:r>
            <a:rPr lang="fr-CH" sz="1200" b="1" kern="1200" dirty="0">
              <a:solidFill>
                <a:schemeClr val="bg1">
                  <a:lumMod val="95000"/>
                </a:schemeClr>
              </a:solidFill>
              <a:latin typeface="Arial"/>
              <a:ea typeface="+mn-ea"/>
              <a:cs typeface="+mn-cs"/>
            </a:rPr>
            <a:t>Rédaction et publication de </a:t>
          </a:r>
          <a:r>
            <a:rPr lang="fr-CH" sz="1200" b="1" kern="1200" dirty="0">
              <a:solidFill>
                <a:srgbClr val="FFFFFF">
                  <a:lumMod val="95000"/>
                </a:srgbClr>
              </a:solidFill>
              <a:latin typeface="Arial"/>
              <a:ea typeface="+mn-ea"/>
              <a:cs typeface="+mn-cs"/>
            </a:rPr>
            <a:t>l’annonce</a:t>
          </a:r>
        </a:p>
      </dgm:t>
    </dgm:pt>
    <dgm:pt modelId="{5CD2A31F-00C9-4C48-B8EE-1311429CE4D8}" type="parTrans" cxnId="{ED6552D9-2E38-4614-9B09-1A9FCD3D58D9}">
      <dgm:prSet/>
      <dgm:spPr/>
      <dgm:t>
        <a:bodyPr/>
        <a:lstStyle/>
        <a:p>
          <a:endParaRPr lang="fr-CH" sz="1200"/>
        </a:p>
      </dgm:t>
    </dgm:pt>
    <dgm:pt modelId="{07076FE5-744E-4273-97B7-2C5FF9AE0636}" type="sibTrans" cxnId="{ED6552D9-2E38-4614-9B09-1A9FCD3D58D9}">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CF35F210-CFA7-423E-B8F5-6E091178866A}" type="pres">
      <dgm:prSet presAssocID="{C7F7249E-D7E7-4E5D-917A-8669D45B1B4E}" presName="parTxOnly" presStyleLbl="node1" presStyleIdx="1" presStyleCnt="3">
        <dgm:presLayoutVars>
          <dgm:chMax val="0"/>
          <dgm:chPref val="0"/>
          <dgm:bulletEnabled val="1"/>
        </dgm:presLayoutVars>
      </dgm:prSet>
      <dgm:spPr>
        <a:xfrm>
          <a:off x="1830459" y="201092"/>
          <a:ext cx="2031990" cy="812796"/>
        </a:xfrm>
        <a:prstGeom prst="chevron">
          <a:avLst/>
        </a:prstGeom>
      </dgm:spPr>
    </dgm:pt>
    <dgm:pt modelId="{026D67FF-7F44-43C0-9966-9FD47259DE1F}" type="pres">
      <dgm:prSet presAssocID="{3925A57F-E714-4CA9-864D-611D95838585}" presName="parTxOnlySpace" presStyleCnt="0"/>
      <dgm:spPr/>
    </dgm:pt>
    <dgm:pt modelId="{62BE4B1C-F8D7-4016-BDDB-06CFB8A0E83E}" type="pres">
      <dgm:prSet presAssocID="{E3EADCED-0970-41E6-B28F-6104CCBC7410}" presName="parTxOnly" presStyleLbl="node1" presStyleIdx="2" presStyleCnt="3">
        <dgm:presLayoutVars>
          <dgm:chMax val="0"/>
          <dgm:chPref val="0"/>
          <dgm:bulletEnabled val="1"/>
        </dgm:presLayoutVars>
      </dgm:prSet>
      <dgm:spPr>
        <a:xfrm>
          <a:off x="3659250" y="201092"/>
          <a:ext cx="2031990" cy="812796"/>
        </a:xfrm>
        <a:prstGeom prst="chevron">
          <a:avLst/>
        </a:prstGeom>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1"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9D2D8693-76DF-4DB2-8CAC-CE772B621262}" type="presOf" srcId="{E3EADCED-0970-41E6-B28F-6104CCBC7410}" destId="{62BE4B1C-F8D7-4016-BDDB-06CFB8A0E83E}" srcOrd="0" destOrd="0" presId="urn:microsoft.com/office/officeart/2005/8/layout/chevron1"/>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ED6552D9-2E38-4614-9B09-1A9FCD3D58D9}" srcId="{02E4D190-632A-4555-AA55-279D63C71AF0}" destId="{E3EADCED-0970-41E6-B28F-6104CCBC7410}" srcOrd="2" destOrd="0" parTransId="{5CD2A31F-00C9-4C48-B8EE-1311429CE4D8}" sibTransId="{07076FE5-744E-4273-97B7-2C5FF9AE0636}"/>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91ADAF0F-C97A-4AA9-B8E7-9EA6CC1B83E9}" type="presParOf" srcId="{92466427-0B13-400E-BC61-D9CF9E340B0B}" destId="{CF35F210-CFA7-423E-B8F5-6E091178866A}" srcOrd="2" destOrd="0" presId="urn:microsoft.com/office/officeart/2005/8/layout/chevron1"/>
    <dgm:cxn modelId="{54595C8D-5336-4309-BC76-44D52D4C27EF}" type="presParOf" srcId="{92466427-0B13-400E-BC61-D9CF9E340B0B}" destId="{026D67FF-7F44-43C0-9966-9FD47259DE1F}" srcOrd="3" destOrd="0" presId="urn:microsoft.com/office/officeart/2005/8/layout/chevron1"/>
    <dgm:cxn modelId="{79EE8761-9891-41E7-A3BE-50DB955EE8B7}" type="presParOf" srcId="{92466427-0B13-400E-BC61-D9CF9E340B0B}" destId="{62BE4B1C-F8D7-4016-BDDB-06CFB8A0E83E}"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2E4D190-632A-4555-AA55-279D63C71AF0}" type="doc">
      <dgm:prSet loTypeId="urn:microsoft.com/office/officeart/2005/8/layout/chevron1" loCatId="process" qsTypeId="urn:microsoft.com/office/officeart/2005/8/quickstyle/simple1" qsCatId="simple" csTypeId="urn:microsoft.com/office/officeart/2005/8/colors/accent0_1" csCatId="mainScheme" phldr="1"/>
      <dgm:spPr/>
    </dgm:pt>
    <dgm:pt modelId="{4D980286-0350-428E-B700-73958B3A783D}">
      <dgm:prSet phldrT="[Texte]" custT="1"/>
      <dgm:spPr>
        <a:solidFill>
          <a:srgbClr val="3C8A2E"/>
        </a:solidFill>
        <a:ln w="38100">
          <a:solidFill>
            <a:srgbClr val="3C8A2E"/>
          </a:solidFill>
        </a:ln>
      </dgm:spPr>
      <dgm:t>
        <a:bodyPr/>
        <a:lstStyle/>
        <a:p>
          <a:r>
            <a:rPr lang="fr-CH" sz="1200" b="1" dirty="0">
              <a:solidFill>
                <a:schemeClr val="bg1">
                  <a:lumMod val="95000"/>
                </a:schemeClr>
              </a:solidFill>
            </a:rPr>
            <a:t>Réception des profils et évaluation des dossiers</a:t>
          </a:r>
        </a:p>
      </dgm:t>
    </dgm:pt>
    <dgm:pt modelId="{2373D507-B0D4-4379-8C9C-28D677F40ED5}" type="parTrans" cxnId="{BA947BAB-0701-4D96-B8AB-6132B458946F}">
      <dgm:prSet/>
      <dgm:spPr/>
      <dgm:t>
        <a:bodyPr/>
        <a:lstStyle/>
        <a:p>
          <a:endParaRPr lang="fr-CH" sz="1200"/>
        </a:p>
      </dgm:t>
    </dgm:pt>
    <dgm:pt modelId="{A75E5748-2A07-4201-9D0C-0F7B41876890}" type="sibTrans" cxnId="{BA947BAB-0701-4D96-B8AB-6132B458946F}">
      <dgm:prSet/>
      <dgm:spPr/>
      <dgm:t>
        <a:bodyPr/>
        <a:lstStyle/>
        <a:p>
          <a:endParaRPr lang="fr-CH" sz="1200"/>
        </a:p>
      </dgm:t>
    </dgm:pt>
    <dgm:pt modelId="{C7F7249E-D7E7-4E5D-917A-8669D45B1B4E}">
      <dgm:prSet phldrT="[Texte]" custT="1"/>
      <dgm:spPr>
        <a:ln w="38100">
          <a:solidFill>
            <a:srgbClr val="3C8A2E"/>
          </a:solidFill>
        </a:ln>
      </dgm:spPr>
      <dgm:t>
        <a:bodyPr/>
        <a:lstStyle/>
        <a:p>
          <a:r>
            <a:rPr lang="fr-CH" sz="1200" dirty="0"/>
            <a:t>Fixation de salaire</a:t>
          </a:r>
        </a:p>
      </dgm:t>
    </dgm:pt>
    <dgm:pt modelId="{34CEE38D-C7E0-4E92-A5A8-33DC47F81A99}" type="parTrans" cxnId="{6E572527-476E-402E-9486-8386071C82C4}">
      <dgm:prSet/>
      <dgm:spPr/>
      <dgm:t>
        <a:bodyPr/>
        <a:lstStyle/>
        <a:p>
          <a:endParaRPr lang="fr-CH" sz="1200"/>
        </a:p>
      </dgm:t>
    </dgm:pt>
    <dgm:pt modelId="{3925A57F-E714-4CA9-864D-611D95838585}" type="sibTrans" cxnId="{6E572527-476E-402E-9486-8386071C82C4}">
      <dgm:prSet/>
      <dgm:spPr/>
      <dgm:t>
        <a:bodyPr/>
        <a:lstStyle/>
        <a:p>
          <a:endParaRPr lang="fr-CH" sz="1200"/>
        </a:p>
      </dgm:t>
    </dgm:pt>
    <dgm:pt modelId="{2969FE17-BD4C-4F04-BBC1-2264641033F0}">
      <dgm:prSet phldrT="[Texte]" custT="1"/>
      <dgm:spPr>
        <a:ln w="38100">
          <a:solidFill>
            <a:srgbClr val="3C8A2E"/>
          </a:solidFill>
        </a:ln>
      </dgm:spPr>
      <dgm:t>
        <a:bodyPr/>
        <a:lstStyle/>
        <a:p>
          <a:pPr marL="0" lvl="0" indent="0" algn="ctr" defTabSz="622300">
            <a:lnSpc>
              <a:spcPct val="90000"/>
            </a:lnSpc>
            <a:spcBef>
              <a:spcPct val="0"/>
            </a:spcBef>
            <a:spcAft>
              <a:spcPct val="35000"/>
            </a:spcAft>
          </a:pPr>
          <a:r>
            <a:rPr lang="fr-CH" sz="1200" kern="1200" dirty="0"/>
            <a:t>Entretiens</a:t>
          </a:r>
          <a:endParaRPr lang="fr-CH" sz="1200" kern="1200" dirty="0">
            <a:solidFill>
              <a:srgbClr val="000000">
                <a:hueOff val="0"/>
                <a:satOff val="0"/>
                <a:lumOff val="0"/>
                <a:alphaOff val="0"/>
              </a:srgbClr>
            </a:solidFill>
            <a:latin typeface="Arial"/>
            <a:ea typeface="+mn-ea"/>
            <a:cs typeface="+mn-cs"/>
          </a:endParaRPr>
        </a:p>
      </dgm:t>
    </dgm:pt>
    <dgm:pt modelId="{3827696B-5BB3-4B94-9AB0-0480197ABFB3}" type="parTrans" cxnId="{8F905E7E-AF46-49F1-BC9A-C054E9341542}">
      <dgm:prSet/>
      <dgm:spPr/>
      <dgm:t>
        <a:bodyPr/>
        <a:lstStyle/>
        <a:p>
          <a:endParaRPr lang="fr-CH" sz="1200"/>
        </a:p>
      </dgm:t>
    </dgm:pt>
    <dgm:pt modelId="{C9BBDC66-59E9-4BEE-98D2-3CF2C1095AF3}" type="sibTrans" cxnId="{8F905E7E-AF46-49F1-BC9A-C054E9341542}">
      <dgm:prSet/>
      <dgm:spPr/>
      <dgm:t>
        <a:bodyPr/>
        <a:lstStyle/>
        <a:p>
          <a:endParaRPr lang="fr-CH" sz="1200"/>
        </a:p>
      </dgm:t>
    </dgm:pt>
    <dgm:pt modelId="{92466427-0B13-400E-BC61-D9CF9E340B0B}" type="pres">
      <dgm:prSet presAssocID="{02E4D190-632A-4555-AA55-279D63C71AF0}" presName="Name0" presStyleCnt="0">
        <dgm:presLayoutVars>
          <dgm:dir/>
          <dgm:animLvl val="lvl"/>
          <dgm:resizeHandles val="exact"/>
        </dgm:presLayoutVars>
      </dgm:prSet>
      <dgm:spPr/>
    </dgm:pt>
    <dgm:pt modelId="{68477D5F-9111-48EA-80B5-48D76F362371}" type="pres">
      <dgm:prSet presAssocID="{4D980286-0350-428E-B700-73958B3A783D}" presName="parTxOnly" presStyleLbl="node1" presStyleIdx="0" presStyleCnt="3">
        <dgm:presLayoutVars>
          <dgm:chMax val="0"/>
          <dgm:chPref val="0"/>
          <dgm:bulletEnabled val="1"/>
        </dgm:presLayoutVars>
      </dgm:prSet>
      <dgm:spPr/>
    </dgm:pt>
    <dgm:pt modelId="{3457E72C-5156-48C3-87FF-9CB3583E3F51}" type="pres">
      <dgm:prSet presAssocID="{A75E5748-2A07-4201-9D0C-0F7B41876890}" presName="parTxOnlySpace" presStyleCnt="0"/>
      <dgm:spPr/>
    </dgm:pt>
    <dgm:pt modelId="{2CA23A28-F96D-4AB9-ACD0-D94426431BF6}" type="pres">
      <dgm:prSet presAssocID="{2969FE17-BD4C-4F04-BBC1-2264641033F0}" presName="parTxOnly" presStyleLbl="node1" presStyleIdx="1" presStyleCnt="3">
        <dgm:presLayoutVars>
          <dgm:chMax val="0"/>
          <dgm:chPref val="0"/>
          <dgm:bulletEnabled val="1"/>
        </dgm:presLayoutVars>
      </dgm:prSet>
      <dgm:spPr>
        <a:xfrm>
          <a:off x="2135916" y="462360"/>
          <a:ext cx="2368719" cy="947487"/>
        </a:xfrm>
        <a:prstGeom prst="chevron">
          <a:avLst/>
        </a:prstGeom>
      </dgm:spPr>
    </dgm:pt>
    <dgm:pt modelId="{BAF91DC4-96BE-4E8C-9B49-B1F96A3088E8}" type="pres">
      <dgm:prSet presAssocID="{C9BBDC66-59E9-4BEE-98D2-3CF2C1095AF3}" presName="parTxOnlySpace" presStyleCnt="0"/>
      <dgm:spPr/>
    </dgm:pt>
    <dgm:pt modelId="{CF35F210-CFA7-423E-B8F5-6E091178866A}" type="pres">
      <dgm:prSet presAssocID="{C7F7249E-D7E7-4E5D-917A-8669D45B1B4E}" presName="parTxOnly" presStyleLbl="node1" presStyleIdx="2" presStyleCnt="3">
        <dgm:presLayoutVars>
          <dgm:chMax val="0"/>
          <dgm:chPref val="0"/>
          <dgm:bulletEnabled val="1"/>
        </dgm:presLayoutVars>
      </dgm:prSet>
      <dgm:spPr/>
    </dgm:pt>
  </dgm:ptLst>
  <dgm:cxnLst>
    <dgm:cxn modelId="{ED511D26-CF1D-4D42-B0BB-67EBAFB7AB43}" type="presOf" srcId="{C7F7249E-D7E7-4E5D-917A-8669D45B1B4E}" destId="{CF35F210-CFA7-423E-B8F5-6E091178866A}" srcOrd="0" destOrd="0" presId="urn:microsoft.com/office/officeart/2005/8/layout/chevron1"/>
    <dgm:cxn modelId="{6E572527-476E-402E-9486-8386071C82C4}" srcId="{02E4D190-632A-4555-AA55-279D63C71AF0}" destId="{C7F7249E-D7E7-4E5D-917A-8669D45B1B4E}" srcOrd="2" destOrd="0" parTransId="{34CEE38D-C7E0-4E92-A5A8-33DC47F81A99}" sibTransId="{3925A57F-E714-4CA9-864D-611D95838585}"/>
    <dgm:cxn modelId="{86A09C64-70F5-476A-BD4E-1E60D64DE428}" type="presOf" srcId="{4D980286-0350-428E-B700-73958B3A783D}" destId="{68477D5F-9111-48EA-80B5-48D76F362371}" srcOrd="0" destOrd="0" presId="urn:microsoft.com/office/officeart/2005/8/layout/chevron1"/>
    <dgm:cxn modelId="{0696786A-0AF5-4C46-8B94-283B468FD0B9}" type="presOf" srcId="{2969FE17-BD4C-4F04-BBC1-2264641033F0}" destId="{2CA23A28-F96D-4AB9-ACD0-D94426431BF6}" srcOrd="0" destOrd="0" presId="urn:microsoft.com/office/officeart/2005/8/layout/chevron1"/>
    <dgm:cxn modelId="{8F905E7E-AF46-49F1-BC9A-C054E9341542}" srcId="{02E4D190-632A-4555-AA55-279D63C71AF0}" destId="{2969FE17-BD4C-4F04-BBC1-2264641033F0}" srcOrd="1" destOrd="0" parTransId="{3827696B-5BB3-4B94-9AB0-0480197ABFB3}" sibTransId="{C9BBDC66-59E9-4BEE-98D2-3CF2C1095AF3}"/>
    <dgm:cxn modelId="{BA947BAB-0701-4D96-B8AB-6132B458946F}" srcId="{02E4D190-632A-4555-AA55-279D63C71AF0}" destId="{4D980286-0350-428E-B700-73958B3A783D}" srcOrd="0" destOrd="0" parTransId="{2373D507-B0D4-4379-8C9C-28D677F40ED5}" sibTransId="{A75E5748-2A07-4201-9D0C-0F7B41876890}"/>
    <dgm:cxn modelId="{0D4E0BD3-56D6-4913-BF87-E2211397E0A8}" type="presOf" srcId="{02E4D190-632A-4555-AA55-279D63C71AF0}" destId="{92466427-0B13-400E-BC61-D9CF9E340B0B}" srcOrd="0" destOrd="0" presId="urn:microsoft.com/office/officeart/2005/8/layout/chevron1"/>
    <dgm:cxn modelId="{3C020003-1BFE-47A5-B1DE-B7ADDBD0DBD0}" type="presParOf" srcId="{92466427-0B13-400E-BC61-D9CF9E340B0B}" destId="{68477D5F-9111-48EA-80B5-48D76F362371}" srcOrd="0" destOrd="0" presId="urn:microsoft.com/office/officeart/2005/8/layout/chevron1"/>
    <dgm:cxn modelId="{01B27FE8-EC76-4C1F-B0C2-6AF41750CB58}" type="presParOf" srcId="{92466427-0B13-400E-BC61-D9CF9E340B0B}" destId="{3457E72C-5156-48C3-87FF-9CB3583E3F51}" srcOrd="1" destOrd="0" presId="urn:microsoft.com/office/officeart/2005/8/layout/chevron1"/>
    <dgm:cxn modelId="{36F1224D-BD3F-49AF-AB2E-71FBFCBFEA20}" type="presParOf" srcId="{92466427-0B13-400E-BC61-D9CF9E340B0B}" destId="{2CA23A28-F96D-4AB9-ACD0-D94426431BF6}" srcOrd="2" destOrd="0" presId="urn:microsoft.com/office/officeart/2005/8/layout/chevron1"/>
    <dgm:cxn modelId="{7953320D-1061-4106-B135-7E19BA2A5CCA}" type="presParOf" srcId="{92466427-0B13-400E-BC61-D9CF9E340B0B}" destId="{BAF91DC4-96BE-4E8C-9B49-B1F96A3088E8}" srcOrd="3" destOrd="0" presId="urn:microsoft.com/office/officeart/2005/8/layout/chevron1"/>
    <dgm:cxn modelId="{91ADAF0F-C97A-4AA9-B8E7-9EA6CC1B83E9}" type="presParOf" srcId="{92466427-0B13-400E-BC61-D9CF9E340B0B}" destId="{CF35F210-CFA7-423E-B8F5-6E091178866A}"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B3C53-02DA-4A08-9FCA-F61F0F418BC2}">
      <dsp:nvSpPr>
        <dsp:cNvPr id="0" name=""/>
        <dsp:cNvSpPr/>
      </dsp:nvSpPr>
      <dsp:spPr>
        <a:xfrm>
          <a:off x="2993289" y="-63258"/>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Cahier des charges et annonce</a:t>
          </a:r>
        </a:p>
      </dsp:txBody>
      <dsp:txXfrm>
        <a:off x="3019609" y="-36938"/>
        <a:ext cx="776834" cy="486518"/>
      </dsp:txXfrm>
    </dsp:sp>
    <dsp:sp modelId="{AAD5E8BD-28CF-409F-95F4-50DE66F02F2E}">
      <dsp:nvSpPr>
        <dsp:cNvPr id="0" name=""/>
        <dsp:cNvSpPr/>
      </dsp:nvSpPr>
      <dsp:spPr>
        <a:xfrm>
          <a:off x="952095" y="206320"/>
          <a:ext cx="4911862" cy="4911862"/>
        </a:xfrm>
        <a:custGeom>
          <a:avLst/>
          <a:gdLst/>
          <a:ahLst/>
          <a:cxnLst/>
          <a:rect l="0" t="0" r="0" b="0"/>
          <a:pathLst>
            <a:path>
              <a:moveTo>
                <a:pt x="2873052" y="35681"/>
              </a:moveTo>
              <a:arcTo wR="2455931" hR="2455931" stAng="16786719" swAng="331955"/>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B7451D4-B7A4-4337-9E68-93A0B5C4CE65}">
      <dsp:nvSpPr>
        <dsp:cNvPr id="0" name=""/>
        <dsp:cNvSpPr/>
      </dsp:nvSpPr>
      <dsp:spPr>
        <a:xfrm>
          <a:off x="4058878" y="179955"/>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Mise au concours</a:t>
          </a:r>
        </a:p>
      </dsp:txBody>
      <dsp:txXfrm>
        <a:off x="4085198" y="206275"/>
        <a:ext cx="776834" cy="486518"/>
      </dsp:txXfrm>
    </dsp:sp>
    <dsp:sp modelId="{ED1EB371-1F3C-428F-AB5E-AE3F9673FEDF}">
      <dsp:nvSpPr>
        <dsp:cNvPr id="0" name=""/>
        <dsp:cNvSpPr/>
      </dsp:nvSpPr>
      <dsp:spPr>
        <a:xfrm>
          <a:off x="952095" y="206320"/>
          <a:ext cx="4911862" cy="4911862"/>
        </a:xfrm>
        <a:custGeom>
          <a:avLst/>
          <a:gdLst/>
          <a:ahLst/>
          <a:cxnLst/>
          <a:rect l="0" t="0" r="0" b="0"/>
          <a:pathLst>
            <a:path>
              <a:moveTo>
                <a:pt x="3938229" y="497771"/>
              </a:moveTo>
              <a:arcTo wR="2455931" hR="2455931" stAng="18427512" swAng="339421"/>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8B8AD22-9706-47F4-93FA-5E96C46E8127}">
      <dsp:nvSpPr>
        <dsp:cNvPr id="0" name=""/>
        <dsp:cNvSpPr/>
      </dsp:nvSpPr>
      <dsp:spPr>
        <a:xfrm>
          <a:off x="4913414" y="861424"/>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Choix du candidat </a:t>
          </a:r>
        </a:p>
      </dsp:txBody>
      <dsp:txXfrm>
        <a:off x="4939734" y="887744"/>
        <a:ext cx="776834" cy="486518"/>
      </dsp:txXfrm>
    </dsp:sp>
    <dsp:sp modelId="{3BC4E179-24F1-4A11-BC52-111C97D8EF25}">
      <dsp:nvSpPr>
        <dsp:cNvPr id="0" name=""/>
        <dsp:cNvSpPr/>
      </dsp:nvSpPr>
      <dsp:spPr>
        <a:xfrm>
          <a:off x="952095" y="206320"/>
          <a:ext cx="4911862" cy="4911862"/>
        </a:xfrm>
        <a:custGeom>
          <a:avLst/>
          <a:gdLst/>
          <a:ahLst/>
          <a:cxnLst/>
          <a:rect l="0" t="0" r="0" b="0"/>
          <a:pathLst>
            <a:path>
              <a:moveTo>
                <a:pt x="4565536" y="1198488"/>
              </a:moveTo>
              <a:arcTo wR="2455931" hR="2455931" stAng="19752162" swAng="676486"/>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4978A94-B3EC-4C73-A4C5-4CB0BE7BD05E}">
      <dsp:nvSpPr>
        <dsp:cNvPr id="0" name=""/>
        <dsp:cNvSpPr/>
      </dsp:nvSpPr>
      <dsp:spPr>
        <a:xfrm>
          <a:off x="5387645" y="1846176"/>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Salaire et contrat</a:t>
          </a:r>
        </a:p>
      </dsp:txBody>
      <dsp:txXfrm>
        <a:off x="5413965" y="1872496"/>
        <a:ext cx="776834" cy="486518"/>
      </dsp:txXfrm>
    </dsp:sp>
    <dsp:sp modelId="{5EF4530B-74A8-4200-97BA-9A685E5A4970}">
      <dsp:nvSpPr>
        <dsp:cNvPr id="0" name=""/>
        <dsp:cNvSpPr/>
      </dsp:nvSpPr>
      <dsp:spPr>
        <a:xfrm>
          <a:off x="952095" y="206320"/>
          <a:ext cx="4911862" cy="4911862"/>
        </a:xfrm>
        <a:custGeom>
          <a:avLst/>
          <a:gdLst/>
          <a:ahLst/>
          <a:cxnLst/>
          <a:rect l="0" t="0" r="0" b="0"/>
          <a:pathLst>
            <a:path>
              <a:moveTo>
                <a:pt x="4896818" y="2184517"/>
              </a:moveTo>
              <a:arcTo wR="2455931" hR="2455931" stAng="21219305" swAng="761389"/>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1575784F-49CC-4DEC-BAD9-CEBE1437438F}">
      <dsp:nvSpPr>
        <dsp:cNvPr id="0" name=""/>
        <dsp:cNvSpPr/>
      </dsp:nvSpPr>
      <dsp:spPr>
        <a:xfrm>
          <a:off x="5387645" y="2939168"/>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Préparation d’une embauche</a:t>
          </a:r>
        </a:p>
      </dsp:txBody>
      <dsp:txXfrm>
        <a:off x="5413965" y="2965488"/>
        <a:ext cx="776834" cy="486518"/>
      </dsp:txXfrm>
    </dsp:sp>
    <dsp:sp modelId="{A538D468-32ED-4352-A44C-2C3EAF7724C8}">
      <dsp:nvSpPr>
        <dsp:cNvPr id="0" name=""/>
        <dsp:cNvSpPr/>
      </dsp:nvSpPr>
      <dsp:spPr>
        <a:xfrm>
          <a:off x="952095" y="206320"/>
          <a:ext cx="4911862" cy="4911862"/>
        </a:xfrm>
        <a:custGeom>
          <a:avLst/>
          <a:gdLst/>
          <a:ahLst/>
          <a:cxnLst/>
          <a:rect l="0" t="0" r="0" b="0"/>
          <a:pathLst>
            <a:path>
              <a:moveTo>
                <a:pt x="4770671" y="3276647"/>
              </a:moveTo>
              <a:arcTo wR="2455931" hR="2455931" stAng="1171352" swAng="676486"/>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ED9EA97D-DB30-43EB-81E8-E61FC6EED93D}">
      <dsp:nvSpPr>
        <dsp:cNvPr id="0" name=""/>
        <dsp:cNvSpPr/>
      </dsp:nvSpPr>
      <dsp:spPr>
        <a:xfrm>
          <a:off x="4913414" y="3923920"/>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GED et SIRH</a:t>
          </a:r>
        </a:p>
      </dsp:txBody>
      <dsp:txXfrm>
        <a:off x="4939734" y="3950240"/>
        <a:ext cx="776834" cy="486518"/>
      </dsp:txXfrm>
    </dsp:sp>
    <dsp:sp modelId="{59D29B3C-3B1D-4281-8B67-85545B424695}">
      <dsp:nvSpPr>
        <dsp:cNvPr id="0" name=""/>
        <dsp:cNvSpPr/>
      </dsp:nvSpPr>
      <dsp:spPr>
        <a:xfrm>
          <a:off x="952095" y="206320"/>
          <a:ext cx="4911862" cy="4911862"/>
        </a:xfrm>
        <a:custGeom>
          <a:avLst/>
          <a:gdLst/>
          <a:ahLst/>
          <a:cxnLst/>
          <a:rect l="0" t="0" r="0" b="0"/>
          <a:pathLst>
            <a:path>
              <a:moveTo>
                <a:pt x="4124032" y="4258438"/>
              </a:moveTo>
              <a:arcTo wR="2455931" hR="2455931" stAng="2833067" swAng="339421"/>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78EA87D-F875-46F0-B77F-F0D5F7A7BED5}">
      <dsp:nvSpPr>
        <dsp:cNvPr id="0" name=""/>
        <dsp:cNvSpPr/>
      </dsp:nvSpPr>
      <dsp:spPr>
        <a:xfrm>
          <a:off x="4058878" y="4605390"/>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Début rapport de travail</a:t>
          </a:r>
        </a:p>
      </dsp:txBody>
      <dsp:txXfrm>
        <a:off x="4085198" y="4631710"/>
        <a:ext cx="776834" cy="486518"/>
      </dsp:txXfrm>
    </dsp:sp>
    <dsp:sp modelId="{47E6E17A-1C85-43BC-AB15-A47E4758AF7B}">
      <dsp:nvSpPr>
        <dsp:cNvPr id="0" name=""/>
        <dsp:cNvSpPr/>
      </dsp:nvSpPr>
      <dsp:spPr>
        <a:xfrm>
          <a:off x="952095" y="206320"/>
          <a:ext cx="4911862" cy="4911862"/>
        </a:xfrm>
        <a:custGeom>
          <a:avLst/>
          <a:gdLst/>
          <a:ahLst/>
          <a:cxnLst/>
          <a:rect l="0" t="0" r="0" b="0"/>
          <a:pathLst>
            <a:path>
              <a:moveTo>
                <a:pt x="3104449" y="4824690"/>
              </a:moveTo>
              <a:arcTo wR="2455931" hR="2455931" stAng="4481326" swAng="331955"/>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9700DC01-D4E8-496C-865D-EFA28FFD65EF}">
      <dsp:nvSpPr>
        <dsp:cNvPr id="0" name=""/>
        <dsp:cNvSpPr/>
      </dsp:nvSpPr>
      <dsp:spPr>
        <a:xfrm>
          <a:off x="2993289" y="4848603"/>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Temps essai</a:t>
          </a:r>
        </a:p>
      </dsp:txBody>
      <dsp:txXfrm>
        <a:off x="3019609" y="4874923"/>
        <a:ext cx="776834" cy="486518"/>
      </dsp:txXfrm>
    </dsp:sp>
    <dsp:sp modelId="{5C4FA63B-B83C-4C38-B35D-F898AA0C2B76}">
      <dsp:nvSpPr>
        <dsp:cNvPr id="0" name=""/>
        <dsp:cNvSpPr/>
      </dsp:nvSpPr>
      <dsp:spPr>
        <a:xfrm>
          <a:off x="952095" y="206320"/>
          <a:ext cx="4911862" cy="4911862"/>
        </a:xfrm>
        <a:custGeom>
          <a:avLst/>
          <a:gdLst/>
          <a:ahLst/>
          <a:cxnLst/>
          <a:rect l="0" t="0" r="0" b="0"/>
          <a:pathLst>
            <a:path>
              <a:moveTo>
                <a:pt x="346325" y="3713373"/>
              </a:moveTo>
              <a:arcTo wR="2455931" hR="2455931" stAng="8952162" swAng="676486"/>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C1D0039-92C1-4C2C-BA87-F62FC9625DFF}">
      <dsp:nvSpPr>
        <dsp:cNvPr id="0" name=""/>
        <dsp:cNvSpPr/>
      </dsp:nvSpPr>
      <dsp:spPr>
        <a:xfrm>
          <a:off x="1927701" y="4605390"/>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Bulletin de paie</a:t>
          </a:r>
        </a:p>
      </dsp:txBody>
      <dsp:txXfrm>
        <a:off x="1954021" y="4631710"/>
        <a:ext cx="776834" cy="486518"/>
      </dsp:txXfrm>
    </dsp:sp>
    <dsp:sp modelId="{DE244B91-A6FB-4425-8DF3-C5F161BDE055}">
      <dsp:nvSpPr>
        <dsp:cNvPr id="0" name=""/>
        <dsp:cNvSpPr/>
      </dsp:nvSpPr>
      <dsp:spPr>
        <a:xfrm>
          <a:off x="952095" y="206320"/>
          <a:ext cx="4911862" cy="4911862"/>
        </a:xfrm>
        <a:custGeom>
          <a:avLst/>
          <a:gdLst/>
          <a:ahLst/>
          <a:cxnLst/>
          <a:rect l="0" t="0" r="0" b="0"/>
          <a:pathLst>
            <a:path>
              <a:moveTo>
                <a:pt x="2038809" y="4876180"/>
              </a:moveTo>
              <a:arcTo wR="2455931" hR="2455931" stAng="5986719" swAng="331955"/>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63C85FC-4EC3-4197-BC33-664DF1BD7411}">
      <dsp:nvSpPr>
        <dsp:cNvPr id="0" name=""/>
        <dsp:cNvSpPr/>
      </dsp:nvSpPr>
      <dsp:spPr>
        <a:xfrm>
          <a:off x="1073165" y="3923920"/>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Déclaration accident</a:t>
          </a:r>
        </a:p>
      </dsp:txBody>
      <dsp:txXfrm>
        <a:off x="1099485" y="3950240"/>
        <a:ext cx="776834" cy="486518"/>
      </dsp:txXfrm>
    </dsp:sp>
    <dsp:sp modelId="{587657BB-1E41-4C2E-808D-B5C1271B6258}">
      <dsp:nvSpPr>
        <dsp:cNvPr id="0" name=""/>
        <dsp:cNvSpPr/>
      </dsp:nvSpPr>
      <dsp:spPr>
        <a:xfrm>
          <a:off x="952095" y="206320"/>
          <a:ext cx="4911862" cy="4911862"/>
        </a:xfrm>
        <a:custGeom>
          <a:avLst/>
          <a:gdLst/>
          <a:ahLst/>
          <a:cxnLst/>
          <a:rect l="0" t="0" r="0" b="0"/>
          <a:pathLst>
            <a:path>
              <a:moveTo>
                <a:pt x="973632" y="4414090"/>
              </a:moveTo>
              <a:arcTo wR="2455931" hR="2455931" stAng="7627512" swAng="339421"/>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8298107A-BFDC-439A-924A-325E7CECDF4B}">
      <dsp:nvSpPr>
        <dsp:cNvPr id="0" name=""/>
        <dsp:cNvSpPr/>
      </dsp:nvSpPr>
      <dsp:spPr>
        <a:xfrm>
          <a:off x="598934" y="2939168"/>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APG paternité et all. familiales</a:t>
          </a:r>
        </a:p>
      </dsp:txBody>
      <dsp:txXfrm>
        <a:off x="625254" y="2965488"/>
        <a:ext cx="776834" cy="486518"/>
      </dsp:txXfrm>
    </dsp:sp>
    <dsp:sp modelId="{25F25EB2-C290-43C3-9736-24E5C604A706}">
      <dsp:nvSpPr>
        <dsp:cNvPr id="0" name=""/>
        <dsp:cNvSpPr/>
      </dsp:nvSpPr>
      <dsp:spPr>
        <a:xfrm>
          <a:off x="952095" y="206320"/>
          <a:ext cx="4911862" cy="4911862"/>
        </a:xfrm>
        <a:custGeom>
          <a:avLst/>
          <a:gdLst/>
          <a:ahLst/>
          <a:cxnLst/>
          <a:rect l="0" t="0" r="0" b="0"/>
          <a:pathLst>
            <a:path>
              <a:moveTo>
                <a:pt x="15043" y="2727344"/>
              </a:moveTo>
              <a:arcTo wR="2455931" hR="2455931" stAng="10419305" swAng="761389"/>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406C84F8-24B7-4521-8CAC-99435E61C59C}">
      <dsp:nvSpPr>
        <dsp:cNvPr id="0" name=""/>
        <dsp:cNvSpPr/>
      </dsp:nvSpPr>
      <dsp:spPr>
        <a:xfrm>
          <a:off x="598934" y="1846176"/>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Gestion du temps</a:t>
          </a:r>
        </a:p>
      </dsp:txBody>
      <dsp:txXfrm>
        <a:off x="625254" y="1872496"/>
        <a:ext cx="776834" cy="486518"/>
      </dsp:txXfrm>
    </dsp:sp>
    <dsp:sp modelId="{5EC8414C-07A1-4E99-B4BF-7F2F22BDBBD3}">
      <dsp:nvSpPr>
        <dsp:cNvPr id="0" name=""/>
        <dsp:cNvSpPr/>
      </dsp:nvSpPr>
      <dsp:spPr>
        <a:xfrm>
          <a:off x="952095" y="206320"/>
          <a:ext cx="4911862" cy="4911862"/>
        </a:xfrm>
        <a:custGeom>
          <a:avLst/>
          <a:gdLst/>
          <a:ahLst/>
          <a:cxnLst/>
          <a:rect l="0" t="0" r="0" b="0"/>
          <a:pathLst>
            <a:path>
              <a:moveTo>
                <a:pt x="141191" y="1635214"/>
              </a:moveTo>
              <a:arcTo wR="2455931" hR="2455931" stAng="11971352" swAng="676486"/>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96677B9-9B0F-44E1-9546-0601E84BE731}">
      <dsp:nvSpPr>
        <dsp:cNvPr id="0" name=""/>
        <dsp:cNvSpPr/>
      </dsp:nvSpPr>
      <dsp:spPr>
        <a:xfrm>
          <a:off x="1073165" y="861424"/>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Mutation</a:t>
          </a:r>
        </a:p>
      </dsp:txBody>
      <dsp:txXfrm>
        <a:off x="1099485" y="887744"/>
        <a:ext cx="776834" cy="486518"/>
      </dsp:txXfrm>
    </dsp:sp>
    <dsp:sp modelId="{1A897671-D874-415E-9B7A-6A3C920C59B3}">
      <dsp:nvSpPr>
        <dsp:cNvPr id="0" name=""/>
        <dsp:cNvSpPr/>
      </dsp:nvSpPr>
      <dsp:spPr>
        <a:xfrm>
          <a:off x="952095" y="206320"/>
          <a:ext cx="4911862" cy="4911862"/>
        </a:xfrm>
        <a:custGeom>
          <a:avLst/>
          <a:gdLst/>
          <a:ahLst/>
          <a:cxnLst/>
          <a:rect l="0" t="0" r="0" b="0"/>
          <a:pathLst>
            <a:path>
              <a:moveTo>
                <a:pt x="787829" y="653423"/>
              </a:moveTo>
              <a:arcTo wR="2455931" hR="2455931" stAng="13633067" swAng="339421"/>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8DEB0B6-0B82-475C-82E0-8E5453048628}">
      <dsp:nvSpPr>
        <dsp:cNvPr id="0" name=""/>
        <dsp:cNvSpPr/>
      </dsp:nvSpPr>
      <dsp:spPr>
        <a:xfrm>
          <a:off x="1927701" y="179955"/>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Fin des rapports de travail</a:t>
          </a:r>
        </a:p>
      </dsp:txBody>
      <dsp:txXfrm>
        <a:off x="1954021" y="206275"/>
        <a:ext cx="776834" cy="486518"/>
      </dsp:txXfrm>
    </dsp:sp>
    <dsp:sp modelId="{E422A57F-D614-4534-924B-257B8D363851}">
      <dsp:nvSpPr>
        <dsp:cNvPr id="0" name=""/>
        <dsp:cNvSpPr/>
      </dsp:nvSpPr>
      <dsp:spPr>
        <a:xfrm>
          <a:off x="952095" y="206320"/>
          <a:ext cx="4911862" cy="4911862"/>
        </a:xfrm>
        <a:custGeom>
          <a:avLst/>
          <a:gdLst/>
          <a:ahLst/>
          <a:cxnLst/>
          <a:rect l="0" t="0" r="0" b="0"/>
          <a:pathLst>
            <a:path>
              <a:moveTo>
                <a:pt x="1807412" y="87171"/>
              </a:moveTo>
              <a:arcTo wR="2455931" hR="2455931" stAng="15281326" swAng="331955"/>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6" y="178410"/>
          <a:ext cx="1798945" cy="71957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1" kern="1200" dirty="0">
              <a:solidFill>
                <a:schemeClr val="bg1">
                  <a:lumMod val="95000"/>
                </a:schemeClr>
              </a:solidFill>
            </a:rPr>
            <a:t>Réception des profils et évaluation des dossiers</a:t>
          </a:r>
        </a:p>
      </dsp:txBody>
      <dsp:txXfrm>
        <a:off x="361265" y="178410"/>
        <a:ext cx="1079367" cy="719578"/>
      </dsp:txXfrm>
    </dsp:sp>
    <dsp:sp modelId="{2CA23A28-F96D-4AB9-ACD0-D94426431BF6}">
      <dsp:nvSpPr>
        <dsp:cNvPr id="0" name=""/>
        <dsp:cNvSpPr/>
      </dsp:nvSpPr>
      <dsp:spPr>
        <a:xfrm>
          <a:off x="1620527" y="178410"/>
          <a:ext cx="1798945" cy="71957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chemeClr val="bg1">
                  <a:lumMod val="95000"/>
                </a:schemeClr>
              </a:solidFill>
            </a:rPr>
            <a:t>Entretiens</a:t>
          </a:r>
          <a:endParaRPr lang="fr-CH" sz="1200" b="1" kern="1200" dirty="0">
            <a:solidFill>
              <a:schemeClr val="bg1">
                <a:lumMod val="95000"/>
              </a:schemeClr>
            </a:solidFill>
            <a:latin typeface="Arial"/>
            <a:ea typeface="+mn-ea"/>
            <a:cs typeface="+mn-cs"/>
          </a:endParaRPr>
        </a:p>
      </dsp:txBody>
      <dsp:txXfrm>
        <a:off x="1980316" y="178410"/>
        <a:ext cx="1079367" cy="719578"/>
      </dsp:txXfrm>
    </dsp:sp>
    <dsp:sp modelId="{CF35F210-CFA7-423E-B8F5-6E091178866A}">
      <dsp:nvSpPr>
        <dsp:cNvPr id="0" name=""/>
        <dsp:cNvSpPr/>
      </dsp:nvSpPr>
      <dsp:spPr>
        <a:xfrm>
          <a:off x="3239578" y="178410"/>
          <a:ext cx="1798945" cy="719578"/>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t>Fixation de salaire</a:t>
          </a:r>
        </a:p>
      </dsp:txBody>
      <dsp:txXfrm>
        <a:off x="3599367" y="178410"/>
        <a:ext cx="1079367" cy="719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6" y="178756"/>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sp:txBody>
      <dsp:txXfrm>
        <a:off x="361265" y="178756"/>
        <a:ext cx="1079367" cy="719578"/>
      </dsp:txXfrm>
    </dsp:sp>
    <dsp:sp modelId="{2CA23A28-F96D-4AB9-ACD0-D94426431BF6}">
      <dsp:nvSpPr>
        <dsp:cNvPr id="0" name=""/>
        <dsp:cNvSpPr/>
      </dsp:nvSpPr>
      <dsp:spPr>
        <a:xfrm>
          <a:off x="1620527"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sp:txBody>
      <dsp:txXfrm>
        <a:off x="1980316" y="178410"/>
        <a:ext cx="1079367" cy="719578"/>
      </dsp:txXfrm>
    </dsp:sp>
    <dsp:sp modelId="{CF35F210-CFA7-423E-B8F5-6E091178866A}">
      <dsp:nvSpPr>
        <dsp:cNvPr id="0" name=""/>
        <dsp:cNvSpPr/>
      </dsp:nvSpPr>
      <dsp:spPr>
        <a:xfrm>
          <a:off x="3239578" y="178410"/>
          <a:ext cx="1798945" cy="71957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sp:txBody>
      <dsp:txXfrm>
        <a:off x="3599367" y="178410"/>
        <a:ext cx="1079367" cy="719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6"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sp:txBody>
      <dsp:txXfrm>
        <a:off x="361265" y="178410"/>
        <a:ext cx="1079367" cy="719578"/>
      </dsp:txXfrm>
    </dsp:sp>
    <dsp:sp modelId="{2CA23A28-F96D-4AB9-ACD0-D94426431BF6}">
      <dsp:nvSpPr>
        <dsp:cNvPr id="0" name=""/>
        <dsp:cNvSpPr/>
      </dsp:nvSpPr>
      <dsp:spPr>
        <a:xfrm>
          <a:off x="1620527"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sp:txBody>
      <dsp:txXfrm>
        <a:off x="1980316" y="178410"/>
        <a:ext cx="1079367" cy="719578"/>
      </dsp:txXfrm>
    </dsp:sp>
    <dsp:sp modelId="{CF35F210-CFA7-423E-B8F5-6E091178866A}">
      <dsp:nvSpPr>
        <dsp:cNvPr id="0" name=""/>
        <dsp:cNvSpPr/>
      </dsp:nvSpPr>
      <dsp:spPr>
        <a:xfrm>
          <a:off x="3239578" y="178410"/>
          <a:ext cx="1798945" cy="71957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sp:txBody>
      <dsp:txXfrm>
        <a:off x="3599367" y="178410"/>
        <a:ext cx="1079367" cy="7195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6"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sp:txBody>
      <dsp:txXfrm>
        <a:off x="361265" y="178410"/>
        <a:ext cx="1079367" cy="719578"/>
      </dsp:txXfrm>
    </dsp:sp>
    <dsp:sp modelId="{2CA23A28-F96D-4AB9-ACD0-D94426431BF6}">
      <dsp:nvSpPr>
        <dsp:cNvPr id="0" name=""/>
        <dsp:cNvSpPr/>
      </dsp:nvSpPr>
      <dsp:spPr>
        <a:xfrm>
          <a:off x="1620527"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sp:txBody>
      <dsp:txXfrm>
        <a:off x="1980316" y="178410"/>
        <a:ext cx="1079367" cy="719578"/>
      </dsp:txXfrm>
    </dsp:sp>
    <dsp:sp modelId="{CF35F210-CFA7-423E-B8F5-6E091178866A}">
      <dsp:nvSpPr>
        <dsp:cNvPr id="0" name=""/>
        <dsp:cNvSpPr/>
      </dsp:nvSpPr>
      <dsp:spPr>
        <a:xfrm>
          <a:off x="3239578" y="178410"/>
          <a:ext cx="1798945" cy="71957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sp:txBody>
      <dsp:txXfrm>
        <a:off x="3599367" y="178410"/>
        <a:ext cx="1079367" cy="7195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6"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sp:txBody>
      <dsp:txXfrm>
        <a:off x="361265" y="178410"/>
        <a:ext cx="1079367" cy="719578"/>
      </dsp:txXfrm>
    </dsp:sp>
    <dsp:sp modelId="{2CA23A28-F96D-4AB9-ACD0-D94426431BF6}">
      <dsp:nvSpPr>
        <dsp:cNvPr id="0" name=""/>
        <dsp:cNvSpPr/>
      </dsp:nvSpPr>
      <dsp:spPr>
        <a:xfrm>
          <a:off x="1620527"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sp:txBody>
      <dsp:txXfrm>
        <a:off x="1980316" y="178410"/>
        <a:ext cx="1079367" cy="719578"/>
      </dsp:txXfrm>
    </dsp:sp>
    <dsp:sp modelId="{CF35F210-CFA7-423E-B8F5-6E091178866A}">
      <dsp:nvSpPr>
        <dsp:cNvPr id="0" name=""/>
        <dsp:cNvSpPr/>
      </dsp:nvSpPr>
      <dsp:spPr>
        <a:xfrm>
          <a:off x="3239578" y="178410"/>
          <a:ext cx="1798945" cy="71957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sp:txBody>
      <dsp:txXfrm>
        <a:off x="3599367" y="178410"/>
        <a:ext cx="1079367" cy="7195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6"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Réception des profils et évaluation des dossiers</a:t>
          </a:r>
        </a:p>
      </dsp:txBody>
      <dsp:txXfrm>
        <a:off x="361265" y="178410"/>
        <a:ext cx="1079367" cy="719578"/>
      </dsp:txXfrm>
    </dsp:sp>
    <dsp:sp modelId="{2CA23A28-F96D-4AB9-ACD0-D94426431BF6}">
      <dsp:nvSpPr>
        <dsp:cNvPr id="0" name=""/>
        <dsp:cNvSpPr/>
      </dsp:nvSpPr>
      <dsp:spPr>
        <a:xfrm>
          <a:off x="1620527" y="178410"/>
          <a:ext cx="1798945" cy="719578"/>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Entretiens</a:t>
          </a:r>
        </a:p>
      </dsp:txBody>
      <dsp:txXfrm>
        <a:off x="1980316" y="178410"/>
        <a:ext cx="1079367" cy="719578"/>
      </dsp:txXfrm>
    </dsp:sp>
    <dsp:sp modelId="{CF35F210-CFA7-423E-B8F5-6E091178866A}">
      <dsp:nvSpPr>
        <dsp:cNvPr id="0" name=""/>
        <dsp:cNvSpPr/>
      </dsp:nvSpPr>
      <dsp:spPr>
        <a:xfrm>
          <a:off x="3239578" y="178410"/>
          <a:ext cx="1798945" cy="71957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Fixation de salaire</a:t>
          </a:r>
        </a:p>
      </dsp:txBody>
      <dsp:txXfrm>
        <a:off x="3599367" y="178410"/>
        <a:ext cx="1079367" cy="7195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7" y="178156"/>
          <a:ext cx="1800219" cy="720087"/>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Confirmation engagement et envoi des documents</a:t>
          </a:r>
        </a:p>
      </dsp:txBody>
      <dsp:txXfrm>
        <a:off x="361521" y="178156"/>
        <a:ext cx="1080132" cy="720087"/>
      </dsp:txXfrm>
    </dsp:sp>
    <dsp:sp modelId="{2CA23A28-F96D-4AB9-ACD0-D94426431BF6}">
      <dsp:nvSpPr>
        <dsp:cNvPr id="0" name=""/>
        <dsp:cNvSpPr/>
      </dsp:nvSpPr>
      <dsp:spPr>
        <a:xfrm>
          <a:off x="1621675" y="178156"/>
          <a:ext cx="1800219" cy="720087"/>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Retour des documents signés</a:t>
          </a:r>
        </a:p>
      </dsp:txBody>
      <dsp:txXfrm>
        <a:off x="1981719" y="178156"/>
        <a:ext cx="1080132" cy="720087"/>
      </dsp:txXfrm>
    </dsp:sp>
    <dsp:sp modelId="{CF35F210-CFA7-423E-B8F5-6E091178866A}">
      <dsp:nvSpPr>
        <dsp:cNvPr id="0" name=""/>
        <dsp:cNvSpPr/>
      </dsp:nvSpPr>
      <dsp:spPr>
        <a:xfrm>
          <a:off x="3241872" y="178156"/>
          <a:ext cx="1800219" cy="720087"/>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Début d’activité</a:t>
          </a:r>
        </a:p>
      </dsp:txBody>
      <dsp:txXfrm>
        <a:off x="3601916" y="178156"/>
        <a:ext cx="1080132" cy="7200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7" y="178156"/>
          <a:ext cx="1800219" cy="720087"/>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Confirmation engagement et envoi des documents</a:t>
          </a:r>
        </a:p>
      </dsp:txBody>
      <dsp:txXfrm>
        <a:off x="361521" y="178156"/>
        <a:ext cx="1080132" cy="720087"/>
      </dsp:txXfrm>
    </dsp:sp>
    <dsp:sp modelId="{2CA23A28-F96D-4AB9-ACD0-D94426431BF6}">
      <dsp:nvSpPr>
        <dsp:cNvPr id="0" name=""/>
        <dsp:cNvSpPr/>
      </dsp:nvSpPr>
      <dsp:spPr>
        <a:xfrm>
          <a:off x="1621675" y="178156"/>
          <a:ext cx="1800219" cy="720087"/>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Retour des documents signés</a:t>
          </a:r>
        </a:p>
      </dsp:txBody>
      <dsp:txXfrm>
        <a:off x="1981719" y="178156"/>
        <a:ext cx="1080132" cy="720087"/>
      </dsp:txXfrm>
    </dsp:sp>
    <dsp:sp modelId="{CF35F210-CFA7-423E-B8F5-6E091178866A}">
      <dsp:nvSpPr>
        <dsp:cNvPr id="0" name=""/>
        <dsp:cNvSpPr/>
      </dsp:nvSpPr>
      <dsp:spPr>
        <a:xfrm>
          <a:off x="3241872" y="178156"/>
          <a:ext cx="1800219" cy="720087"/>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Début d’activité</a:t>
          </a:r>
        </a:p>
      </dsp:txBody>
      <dsp:txXfrm>
        <a:off x="3601916" y="178156"/>
        <a:ext cx="1080132" cy="7200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7" y="178156"/>
          <a:ext cx="1800219" cy="720087"/>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Confirmation engagement et envoi des documents</a:t>
          </a:r>
        </a:p>
      </dsp:txBody>
      <dsp:txXfrm>
        <a:off x="361521" y="178156"/>
        <a:ext cx="1080132" cy="720087"/>
      </dsp:txXfrm>
    </dsp:sp>
    <dsp:sp modelId="{2CA23A28-F96D-4AB9-ACD0-D94426431BF6}">
      <dsp:nvSpPr>
        <dsp:cNvPr id="0" name=""/>
        <dsp:cNvSpPr/>
      </dsp:nvSpPr>
      <dsp:spPr>
        <a:xfrm>
          <a:off x="1621675" y="178156"/>
          <a:ext cx="1800219" cy="720087"/>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Retour des documents signés</a:t>
          </a:r>
        </a:p>
      </dsp:txBody>
      <dsp:txXfrm>
        <a:off x="1981719" y="178156"/>
        <a:ext cx="1080132" cy="720087"/>
      </dsp:txXfrm>
    </dsp:sp>
    <dsp:sp modelId="{CF35F210-CFA7-423E-B8F5-6E091178866A}">
      <dsp:nvSpPr>
        <dsp:cNvPr id="0" name=""/>
        <dsp:cNvSpPr/>
      </dsp:nvSpPr>
      <dsp:spPr>
        <a:xfrm>
          <a:off x="3241872" y="178156"/>
          <a:ext cx="1800219" cy="720087"/>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Début d’activité</a:t>
          </a:r>
        </a:p>
      </dsp:txBody>
      <dsp:txXfrm>
        <a:off x="3601916" y="178156"/>
        <a:ext cx="1080132" cy="7200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7" y="178156"/>
          <a:ext cx="1800219" cy="720087"/>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Confirmation engagement et envoi des documents</a:t>
          </a:r>
        </a:p>
      </dsp:txBody>
      <dsp:txXfrm>
        <a:off x="361521" y="178156"/>
        <a:ext cx="1080132" cy="720087"/>
      </dsp:txXfrm>
    </dsp:sp>
    <dsp:sp modelId="{2CA23A28-F96D-4AB9-ACD0-D94426431BF6}">
      <dsp:nvSpPr>
        <dsp:cNvPr id="0" name=""/>
        <dsp:cNvSpPr/>
      </dsp:nvSpPr>
      <dsp:spPr>
        <a:xfrm>
          <a:off x="1621675" y="178156"/>
          <a:ext cx="1800219" cy="720087"/>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Retour des documents signés</a:t>
          </a:r>
        </a:p>
      </dsp:txBody>
      <dsp:txXfrm>
        <a:off x="1981719" y="178156"/>
        <a:ext cx="1080132" cy="720087"/>
      </dsp:txXfrm>
    </dsp:sp>
    <dsp:sp modelId="{CF35F210-CFA7-423E-B8F5-6E091178866A}">
      <dsp:nvSpPr>
        <dsp:cNvPr id="0" name=""/>
        <dsp:cNvSpPr/>
      </dsp:nvSpPr>
      <dsp:spPr>
        <a:xfrm>
          <a:off x="3241872" y="178156"/>
          <a:ext cx="1800219" cy="720087"/>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solidFill>
                <a:srgbClr val="000000">
                  <a:hueOff val="0"/>
                  <a:satOff val="0"/>
                  <a:lumOff val="0"/>
                  <a:alphaOff val="0"/>
                </a:srgbClr>
              </a:solidFill>
              <a:latin typeface="Arial"/>
              <a:ea typeface="+mn-ea"/>
              <a:cs typeface="+mn-cs"/>
            </a:rPr>
            <a:t>Début d’activité</a:t>
          </a:r>
        </a:p>
      </dsp:txBody>
      <dsp:txXfrm>
        <a:off x="3601916" y="178156"/>
        <a:ext cx="1080132" cy="720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2466"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Analyse des besoins et détermination du profil</a:t>
          </a:r>
        </a:p>
      </dsp:txBody>
      <dsp:txXfrm>
        <a:off x="603446" y="297375"/>
        <a:ext cx="1802939" cy="1201959"/>
      </dsp:txXfrm>
    </dsp:sp>
    <dsp:sp modelId="{CF35F210-CFA7-423E-B8F5-6E091178866A}">
      <dsp:nvSpPr>
        <dsp:cNvPr id="0" name=""/>
        <dsp:cNvSpPr/>
      </dsp:nvSpPr>
      <dsp:spPr>
        <a:xfrm>
          <a:off x="2706874"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Mise à jour du cahier des charges</a:t>
          </a:r>
        </a:p>
      </dsp:txBody>
      <dsp:txXfrm>
        <a:off x="3307854" y="297375"/>
        <a:ext cx="1802939" cy="1201959"/>
      </dsp:txXfrm>
    </dsp:sp>
    <dsp:sp modelId="{62BE4B1C-F8D7-4016-BDDB-06CFB8A0E83E}">
      <dsp:nvSpPr>
        <dsp:cNvPr id="0" name=""/>
        <dsp:cNvSpPr/>
      </dsp:nvSpPr>
      <dsp:spPr>
        <a:xfrm>
          <a:off x="5411283"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Rédaction et publication de l’annonce</a:t>
          </a:r>
        </a:p>
      </dsp:txBody>
      <dsp:txXfrm>
        <a:off x="6012263" y="297375"/>
        <a:ext cx="1802939" cy="120195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4069" y="1614488"/>
          <a:ext cx="2368719" cy="947487"/>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H" sz="1500" kern="1200" dirty="0"/>
            <a:t>Mail des RH au responsable</a:t>
          </a:r>
        </a:p>
      </dsp:txBody>
      <dsp:txXfrm>
        <a:off x="477813" y="1614488"/>
        <a:ext cx="1421232" cy="947487"/>
      </dsp:txXfrm>
    </dsp:sp>
    <dsp:sp modelId="{CF35F210-CFA7-423E-B8F5-6E091178866A}">
      <dsp:nvSpPr>
        <dsp:cNvPr id="0" name=""/>
        <dsp:cNvSpPr/>
      </dsp:nvSpPr>
      <dsp:spPr>
        <a:xfrm>
          <a:off x="2135916" y="1614488"/>
          <a:ext cx="2368719" cy="947487"/>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H" sz="1500" kern="1200" dirty="0"/>
            <a:t>Le responsable fixe et réalise l’entretien</a:t>
          </a:r>
        </a:p>
      </dsp:txBody>
      <dsp:txXfrm>
        <a:off x="2609660" y="1614488"/>
        <a:ext cx="1421232" cy="947487"/>
      </dsp:txXfrm>
    </dsp:sp>
    <dsp:sp modelId="{62BE4B1C-F8D7-4016-BDDB-06CFB8A0E83E}">
      <dsp:nvSpPr>
        <dsp:cNvPr id="0" name=""/>
        <dsp:cNvSpPr/>
      </dsp:nvSpPr>
      <dsp:spPr>
        <a:xfrm>
          <a:off x="4267764" y="1614488"/>
          <a:ext cx="2368719" cy="947487"/>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H" sz="1500" kern="1200" dirty="0"/>
            <a:t>Le responsable confirme ou non l’engagement</a:t>
          </a:r>
        </a:p>
      </dsp:txBody>
      <dsp:txXfrm>
        <a:off x="4741508" y="1614488"/>
        <a:ext cx="1421232" cy="947487"/>
      </dsp:txXfrm>
    </dsp:sp>
    <dsp:sp modelId="{201AF41C-03FA-45A5-AE3C-6680F060B40A}">
      <dsp:nvSpPr>
        <dsp:cNvPr id="0" name=""/>
        <dsp:cNvSpPr/>
      </dsp:nvSpPr>
      <dsp:spPr>
        <a:xfrm>
          <a:off x="6399611" y="1614488"/>
          <a:ext cx="2368719" cy="947487"/>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H" sz="1500" b="0" kern="1200" dirty="0">
              <a:solidFill>
                <a:srgbClr val="000000"/>
              </a:solidFill>
              <a:latin typeface="Arial"/>
              <a:ea typeface="+mn-ea"/>
              <a:cs typeface="+mn-cs"/>
            </a:rPr>
            <a:t>Envoi du courrier et saisie SIRH</a:t>
          </a:r>
          <a:endParaRPr lang="fr-CH" sz="1500" kern="1200" dirty="0"/>
        </a:p>
      </dsp:txBody>
      <dsp:txXfrm>
        <a:off x="6873355" y="1614488"/>
        <a:ext cx="1421232" cy="94748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4108" y="0"/>
          <a:ext cx="2391558" cy="774939"/>
        </a:xfrm>
        <a:prstGeom prst="chevron">
          <a:avLst/>
        </a:prstGeom>
        <a:solidFill>
          <a:srgbClr val="3C8A2E"/>
        </a:solid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b="1" kern="1200" dirty="0">
              <a:solidFill>
                <a:schemeClr val="bg1">
                  <a:lumMod val="95000"/>
                </a:schemeClr>
              </a:solidFill>
            </a:rPr>
            <a:t>Mail des RH au responsable</a:t>
          </a:r>
        </a:p>
      </dsp:txBody>
      <dsp:txXfrm>
        <a:off x="391578" y="0"/>
        <a:ext cx="1616619" cy="774939"/>
      </dsp:txXfrm>
    </dsp:sp>
    <dsp:sp modelId="{CF35F210-CFA7-423E-B8F5-6E091178866A}">
      <dsp:nvSpPr>
        <dsp:cNvPr id="0" name=""/>
        <dsp:cNvSpPr/>
      </dsp:nvSpPr>
      <dsp:spPr>
        <a:xfrm>
          <a:off x="2156511" y="0"/>
          <a:ext cx="2391558" cy="77493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Le responsable fixe et réalise l’entretien</a:t>
          </a:r>
        </a:p>
      </dsp:txBody>
      <dsp:txXfrm>
        <a:off x="2543981" y="0"/>
        <a:ext cx="1616619" cy="774939"/>
      </dsp:txXfrm>
    </dsp:sp>
    <dsp:sp modelId="{62BE4B1C-F8D7-4016-BDDB-06CFB8A0E83E}">
      <dsp:nvSpPr>
        <dsp:cNvPr id="0" name=""/>
        <dsp:cNvSpPr/>
      </dsp:nvSpPr>
      <dsp:spPr>
        <a:xfrm>
          <a:off x="4308914" y="0"/>
          <a:ext cx="2391558" cy="77493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Le responsable confirme ou non l’engagement</a:t>
          </a:r>
        </a:p>
      </dsp:txBody>
      <dsp:txXfrm>
        <a:off x="4696384" y="0"/>
        <a:ext cx="1616619" cy="774939"/>
      </dsp:txXfrm>
    </dsp:sp>
    <dsp:sp modelId="{201AF41C-03FA-45A5-AE3C-6680F060B40A}">
      <dsp:nvSpPr>
        <dsp:cNvPr id="0" name=""/>
        <dsp:cNvSpPr/>
      </dsp:nvSpPr>
      <dsp:spPr>
        <a:xfrm>
          <a:off x="6461316" y="0"/>
          <a:ext cx="2391558" cy="77493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b="0" kern="1200" dirty="0">
              <a:solidFill>
                <a:srgbClr val="000000"/>
              </a:solidFill>
              <a:latin typeface="Arial"/>
              <a:ea typeface="+mn-ea"/>
              <a:cs typeface="+mn-cs"/>
            </a:rPr>
            <a:t>Envoi du courrier et saisie SIRH</a:t>
          </a:r>
          <a:endParaRPr lang="fr-CH" sz="1600" kern="1200" dirty="0"/>
        </a:p>
      </dsp:txBody>
      <dsp:txXfrm>
        <a:off x="6848786" y="0"/>
        <a:ext cx="1616619" cy="7749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4108" y="0"/>
          <a:ext cx="2391558" cy="774939"/>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chemeClr val="tx1"/>
              </a:solidFill>
            </a:rPr>
            <a:t>Mail des RH au </a:t>
          </a:r>
          <a:r>
            <a:rPr lang="fr-CH" sz="1400" kern="1200" dirty="0">
              <a:solidFill>
                <a:srgbClr val="000000">
                  <a:hueOff val="0"/>
                  <a:satOff val="0"/>
                  <a:lumOff val="0"/>
                  <a:alphaOff val="0"/>
                </a:srgbClr>
              </a:solidFill>
              <a:latin typeface="Arial"/>
              <a:ea typeface="+mn-ea"/>
              <a:cs typeface="+mn-cs"/>
            </a:rPr>
            <a:t>responsable</a:t>
          </a:r>
        </a:p>
      </dsp:txBody>
      <dsp:txXfrm>
        <a:off x="391578" y="0"/>
        <a:ext cx="1616619" cy="774939"/>
      </dsp:txXfrm>
    </dsp:sp>
    <dsp:sp modelId="{CF35F210-CFA7-423E-B8F5-6E091178866A}">
      <dsp:nvSpPr>
        <dsp:cNvPr id="0" name=""/>
        <dsp:cNvSpPr/>
      </dsp:nvSpPr>
      <dsp:spPr>
        <a:xfrm>
          <a:off x="2156511" y="0"/>
          <a:ext cx="2391558" cy="774939"/>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b="1" kern="1200" dirty="0">
              <a:solidFill>
                <a:schemeClr val="bg1">
                  <a:lumMod val="95000"/>
                </a:schemeClr>
              </a:solidFill>
            </a:rPr>
            <a:t>Le responsable fixe et réalise l’entretien</a:t>
          </a:r>
        </a:p>
      </dsp:txBody>
      <dsp:txXfrm>
        <a:off x="2543981" y="0"/>
        <a:ext cx="1616619" cy="774939"/>
      </dsp:txXfrm>
    </dsp:sp>
    <dsp:sp modelId="{62BE4B1C-F8D7-4016-BDDB-06CFB8A0E83E}">
      <dsp:nvSpPr>
        <dsp:cNvPr id="0" name=""/>
        <dsp:cNvSpPr/>
      </dsp:nvSpPr>
      <dsp:spPr>
        <a:xfrm>
          <a:off x="4308914" y="0"/>
          <a:ext cx="2391558" cy="77493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Le responsable confirme ou non l’engagement</a:t>
          </a:r>
        </a:p>
      </dsp:txBody>
      <dsp:txXfrm>
        <a:off x="4696384" y="0"/>
        <a:ext cx="1616619" cy="774939"/>
      </dsp:txXfrm>
    </dsp:sp>
    <dsp:sp modelId="{201AF41C-03FA-45A5-AE3C-6680F060B40A}">
      <dsp:nvSpPr>
        <dsp:cNvPr id="0" name=""/>
        <dsp:cNvSpPr/>
      </dsp:nvSpPr>
      <dsp:spPr>
        <a:xfrm>
          <a:off x="6461316" y="0"/>
          <a:ext cx="2391558" cy="77493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b="0" kern="1200" dirty="0">
              <a:solidFill>
                <a:srgbClr val="000000"/>
              </a:solidFill>
              <a:latin typeface="Arial"/>
              <a:ea typeface="+mn-ea"/>
              <a:cs typeface="+mn-cs"/>
            </a:rPr>
            <a:t>Envoi du courrier et saisie SIRH</a:t>
          </a:r>
          <a:endParaRPr lang="fr-CH" sz="1600" kern="1200" dirty="0"/>
        </a:p>
      </dsp:txBody>
      <dsp:txXfrm>
        <a:off x="6848786" y="0"/>
        <a:ext cx="1616619" cy="77493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4108" y="0"/>
          <a:ext cx="2391558" cy="774939"/>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chemeClr val="tx1"/>
              </a:solidFill>
            </a:rPr>
            <a:t>Mail des RH au </a:t>
          </a:r>
          <a:r>
            <a:rPr lang="fr-CH" sz="1400" kern="1200" dirty="0">
              <a:solidFill>
                <a:srgbClr val="000000">
                  <a:hueOff val="0"/>
                  <a:satOff val="0"/>
                  <a:lumOff val="0"/>
                  <a:alphaOff val="0"/>
                </a:srgbClr>
              </a:solidFill>
              <a:latin typeface="Arial"/>
              <a:ea typeface="+mn-ea"/>
              <a:cs typeface="+mn-cs"/>
            </a:rPr>
            <a:t>responsable</a:t>
          </a:r>
        </a:p>
      </dsp:txBody>
      <dsp:txXfrm>
        <a:off x="391578" y="0"/>
        <a:ext cx="1616619" cy="774939"/>
      </dsp:txXfrm>
    </dsp:sp>
    <dsp:sp modelId="{CF35F210-CFA7-423E-B8F5-6E091178866A}">
      <dsp:nvSpPr>
        <dsp:cNvPr id="0" name=""/>
        <dsp:cNvSpPr/>
      </dsp:nvSpPr>
      <dsp:spPr>
        <a:xfrm>
          <a:off x="2156511" y="0"/>
          <a:ext cx="2391558" cy="774939"/>
        </a:xfrm>
        <a:prstGeom prst="chevron">
          <a:avLst/>
        </a:prstGeom>
        <a:no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fixe et réalise l’entretien</a:t>
          </a:r>
        </a:p>
      </dsp:txBody>
      <dsp:txXfrm>
        <a:off x="2543981" y="0"/>
        <a:ext cx="1616619" cy="774939"/>
      </dsp:txXfrm>
    </dsp:sp>
    <dsp:sp modelId="{62BE4B1C-F8D7-4016-BDDB-06CFB8A0E83E}">
      <dsp:nvSpPr>
        <dsp:cNvPr id="0" name=""/>
        <dsp:cNvSpPr/>
      </dsp:nvSpPr>
      <dsp:spPr>
        <a:xfrm>
          <a:off x="4308914" y="0"/>
          <a:ext cx="2391558" cy="774939"/>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H" sz="1500" b="1" kern="1200" dirty="0">
              <a:solidFill>
                <a:schemeClr val="bg1">
                  <a:lumMod val="95000"/>
                </a:schemeClr>
              </a:solidFill>
            </a:rPr>
            <a:t>Le responsable confirme ou non l’engagement</a:t>
          </a:r>
        </a:p>
      </dsp:txBody>
      <dsp:txXfrm>
        <a:off x="4696384" y="0"/>
        <a:ext cx="1616619" cy="774939"/>
      </dsp:txXfrm>
    </dsp:sp>
    <dsp:sp modelId="{201AF41C-03FA-45A5-AE3C-6680F060B40A}">
      <dsp:nvSpPr>
        <dsp:cNvPr id="0" name=""/>
        <dsp:cNvSpPr/>
      </dsp:nvSpPr>
      <dsp:spPr>
        <a:xfrm>
          <a:off x="6461316" y="0"/>
          <a:ext cx="2391558" cy="774939"/>
        </a:xfrm>
        <a:prstGeom prst="chevron">
          <a:avLst/>
        </a:prstGeom>
        <a:no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Envoi du courrier et saisie SIRH</a:t>
          </a:r>
        </a:p>
      </dsp:txBody>
      <dsp:txXfrm>
        <a:off x="6848786" y="0"/>
        <a:ext cx="1616619" cy="7749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4108" y="0"/>
          <a:ext cx="2391558" cy="774939"/>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chemeClr val="tx1"/>
              </a:solidFill>
            </a:rPr>
            <a:t>Mail des RH au </a:t>
          </a:r>
          <a:r>
            <a:rPr lang="fr-CH" sz="1400" kern="1200" dirty="0">
              <a:solidFill>
                <a:srgbClr val="000000">
                  <a:hueOff val="0"/>
                  <a:satOff val="0"/>
                  <a:lumOff val="0"/>
                  <a:alphaOff val="0"/>
                </a:srgbClr>
              </a:solidFill>
              <a:latin typeface="Arial"/>
              <a:ea typeface="+mn-ea"/>
              <a:cs typeface="+mn-cs"/>
            </a:rPr>
            <a:t>responsable</a:t>
          </a:r>
        </a:p>
      </dsp:txBody>
      <dsp:txXfrm>
        <a:off x="391578" y="0"/>
        <a:ext cx="1616619" cy="774939"/>
      </dsp:txXfrm>
    </dsp:sp>
    <dsp:sp modelId="{CF35F210-CFA7-423E-B8F5-6E091178866A}">
      <dsp:nvSpPr>
        <dsp:cNvPr id="0" name=""/>
        <dsp:cNvSpPr/>
      </dsp:nvSpPr>
      <dsp:spPr>
        <a:xfrm>
          <a:off x="2156511" y="0"/>
          <a:ext cx="2391558" cy="774939"/>
        </a:xfrm>
        <a:prstGeom prst="chevron">
          <a:avLst/>
        </a:prstGeom>
        <a:no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fixe et réalise l’entretien</a:t>
          </a:r>
        </a:p>
      </dsp:txBody>
      <dsp:txXfrm>
        <a:off x="2543981" y="0"/>
        <a:ext cx="1616619" cy="774939"/>
      </dsp:txXfrm>
    </dsp:sp>
    <dsp:sp modelId="{62BE4B1C-F8D7-4016-BDDB-06CFB8A0E83E}">
      <dsp:nvSpPr>
        <dsp:cNvPr id="0" name=""/>
        <dsp:cNvSpPr/>
      </dsp:nvSpPr>
      <dsp:spPr>
        <a:xfrm>
          <a:off x="4308914" y="0"/>
          <a:ext cx="2391558" cy="774939"/>
        </a:xfrm>
        <a:prstGeom prst="chevron">
          <a:avLst/>
        </a:prstGeom>
        <a:no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confirme ou non l’engagement</a:t>
          </a:r>
        </a:p>
      </dsp:txBody>
      <dsp:txXfrm>
        <a:off x="4696384" y="0"/>
        <a:ext cx="1616619" cy="774939"/>
      </dsp:txXfrm>
    </dsp:sp>
    <dsp:sp modelId="{201AF41C-03FA-45A5-AE3C-6680F060B40A}">
      <dsp:nvSpPr>
        <dsp:cNvPr id="0" name=""/>
        <dsp:cNvSpPr/>
      </dsp:nvSpPr>
      <dsp:spPr>
        <a:xfrm>
          <a:off x="6461316" y="0"/>
          <a:ext cx="2391558" cy="774939"/>
        </a:xfrm>
        <a:prstGeom prst="chevron">
          <a:avLst/>
        </a:prstGeom>
        <a:solidFill>
          <a:srgbClr val="3C8A2E"/>
        </a:solid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H" sz="1500" b="1" kern="1200" dirty="0">
              <a:solidFill>
                <a:srgbClr val="FFFFFF">
                  <a:lumMod val="95000"/>
                </a:srgbClr>
              </a:solidFill>
              <a:latin typeface="Arial"/>
              <a:ea typeface="+mn-ea"/>
              <a:cs typeface="+mn-cs"/>
            </a:rPr>
            <a:t>Envoi du courrier et saisie SIRH</a:t>
          </a:r>
        </a:p>
      </dsp:txBody>
      <dsp:txXfrm>
        <a:off x="6848786" y="0"/>
        <a:ext cx="1616619" cy="7749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4108" y="0"/>
          <a:ext cx="2391558" cy="774939"/>
        </a:xfrm>
        <a:prstGeom prst="chevron">
          <a:avLst/>
        </a:prstGeom>
        <a:solidFill>
          <a:srgbClr val="FFFFFF">
            <a:hueOff val="0"/>
            <a:satOff val="0"/>
            <a:lumOff val="0"/>
            <a:alphaOff val="0"/>
          </a:srgbClr>
        </a:solid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chemeClr val="tx1"/>
              </a:solidFill>
            </a:rPr>
            <a:t>Mail des RH au </a:t>
          </a:r>
          <a:r>
            <a:rPr lang="fr-CH" sz="1400" kern="1200" dirty="0">
              <a:solidFill>
                <a:srgbClr val="000000">
                  <a:hueOff val="0"/>
                  <a:satOff val="0"/>
                  <a:lumOff val="0"/>
                  <a:alphaOff val="0"/>
                </a:srgbClr>
              </a:solidFill>
              <a:latin typeface="Arial"/>
              <a:ea typeface="+mn-ea"/>
              <a:cs typeface="+mn-cs"/>
            </a:rPr>
            <a:t>responsable</a:t>
          </a:r>
        </a:p>
      </dsp:txBody>
      <dsp:txXfrm>
        <a:off x="391578" y="0"/>
        <a:ext cx="1616619" cy="774939"/>
      </dsp:txXfrm>
    </dsp:sp>
    <dsp:sp modelId="{CF35F210-CFA7-423E-B8F5-6E091178866A}">
      <dsp:nvSpPr>
        <dsp:cNvPr id="0" name=""/>
        <dsp:cNvSpPr/>
      </dsp:nvSpPr>
      <dsp:spPr>
        <a:xfrm>
          <a:off x="2156511" y="0"/>
          <a:ext cx="2391558" cy="774939"/>
        </a:xfrm>
        <a:prstGeom prst="chevron">
          <a:avLst/>
        </a:prstGeom>
        <a:no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fixe et réalise l’entretien</a:t>
          </a:r>
        </a:p>
      </dsp:txBody>
      <dsp:txXfrm>
        <a:off x="2543981" y="0"/>
        <a:ext cx="1616619" cy="774939"/>
      </dsp:txXfrm>
    </dsp:sp>
    <dsp:sp modelId="{62BE4B1C-F8D7-4016-BDDB-06CFB8A0E83E}">
      <dsp:nvSpPr>
        <dsp:cNvPr id="0" name=""/>
        <dsp:cNvSpPr/>
      </dsp:nvSpPr>
      <dsp:spPr>
        <a:xfrm>
          <a:off x="4308914" y="0"/>
          <a:ext cx="2391558" cy="774939"/>
        </a:xfrm>
        <a:prstGeom prst="chevron">
          <a:avLst/>
        </a:prstGeom>
        <a:no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b="0" kern="1200" dirty="0">
              <a:solidFill>
                <a:srgbClr val="000000"/>
              </a:solidFill>
              <a:latin typeface="Arial"/>
              <a:ea typeface="+mn-ea"/>
              <a:cs typeface="+mn-cs"/>
            </a:rPr>
            <a:t>Le responsable confirme ou non l’engagement</a:t>
          </a:r>
        </a:p>
      </dsp:txBody>
      <dsp:txXfrm>
        <a:off x="4696384" y="0"/>
        <a:ext cx="1616619" cy="774939"/>
      </dsp:txXfrm>
    </dsp:sp>
    <dsp:sp modelId="{201AF41C-03FA-45A5-AE3C-6680F060B40A}">
      <dsp:nvSpPr>
        <dsp:cNvPr id="0" name=""/>
        <dsp:cNvSpPr/>
      </dsp:nvSpPr>
      <dsp:spPr>
        <a:xfrm>
          <a:off x="6461316" y="0"/>
          <a:ext cx="2391558" cy="774939"/>
        </a:xfrm>
        <a:prstGeom prst="chevron">
          <a:avLst/>
        </a:prstGeom>
        <a:solidFill>
          <a:srgbClr val="3C8A2E"/>
        </a:solidFill>
        <a:ln w="38100" cap="flat" cmpd="sng" algn="ctr">
          <a:solidFill>
            <a:srgbClr val="3C8A2E"/>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H" sz="1500" b="1" kern="1200" dirty="0">
              <a:solidFill>
                <a:srgbClr val="FFFFFF">
                  <a:lumMod val="95000"/>
                </a:srgbClr>
              </a:solidFill>
              <a:latin typeface="Arial"/>
              <a:ea typeface="+mn-ea"/>
              <a:cs typeface="+mn-cs"/>
            </a:rPr>
            <a:t>Envoi du courrier et saisie SIRH</a:t>
          </a:r>
        </a:p>
      </dsp:txBody>
      <dsp:txXfrm>
        <a:off x="6848786" y="0"/>
        <a:ext cx="1616619" cy="77493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B3C53-02DA-4A08-9FCA-F61F0F418BC2}">
      <dsp:nvSpPr>
        <dsp:cNvPr id="0" name=""/>
        <dsp:cNvSpPr/>
      </dsp:nvSpPr>
      <dsp:spPr>
        <a:xfrm>
          <a:off x="2993289" y="-63258"/>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Cahier des charges et annonce</a:t>
          </a:r>
        </a:p>
      </dsp:txBody>
      <dsp:txXfrm>
        <a:off x="3019609" y="-36938"/>
        <a:ext cx="776834" cy="486518"/>
      </dsp:txXfrm>
    </dsp:sp>
    <dsp:sp modelId="{AAD5E8BD-28CF-409F-95F4-50DE66F02F2E}">
      <dsp:nvSpPr>
        <dsp:cNvPr id="0" name=""/>
        <dsp:cNvSpPr/>
      </dsp:nvSpPr>
      <dsp:spPr>
        <a:xfrm>
          <a:off x="952095" y="206320"/>
          <a:ext cx="4911862" cy="4911862"/>
        </a:xfrm>
        <a:custGeom>
          <a:avLst/>
          <a:gdLst/>
          <a:ahLst/>
          <a:cxnLst/>
          <a:rect l="0" t="0" r="0" b="0"/>
          <a:pathLst>
            <a:path>
              <a:moveTo>
                <a:pt x="2873052" y="35681"/>
              </a:moveTo>
              <a:arcTo wR="2455931" hR="2455931" stAng="16786719" swAng="331955"/>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B7451D4-B7A4-4337-9E68-93A0B5C4CE65}">
      <dsp:nvSpPr>
        <dsp:cNvPr id="0" name=""/>
        <dsp:cNvSpPr/>
      </dsp:nvSpPr>
      <dsp:spPr>
        <a:xfrm>
          <a:off x="4058878" y="179955"/>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Mise au concours</a:t>
          </a:r>
        </a:p>
      </dsp:txBody>
      <dsp:txXfrm>
        <a:off x="4085198" y="206275"/>
        <a:ext cx="776834" cy="486518"/>
      </dsp:txXfrm>
    </dsp:sp>
    <dsp:sp modelId="{ED1EB371-1F3C-428F-AB5E-AE3F9673FEDF}">
      <dsp:nvSpPr>
        <dsp:cNvPr id="0" name=""/>
        <dsp:cNvSpPr/>
      </dsp:nvSpPr>
      <dsp:spPr>
        <a:xfrm>
          <a:off x="952095" y="206320"/>
          <a:ext cx="4911862" cy="4911862"/>
        </a:xfrm>
        <a:custGeom>
          <a:avLst/>
          <a:gdLst/>
          <a:ahLst/>
          <a:cxnLst/>
          <a:rect l="0" t="0" r="0" b="0"/>
          <a:pathLst>
            <a:path>
              <a:moveTo>
                <a:pt x="3938229" y="497771"/>
              </a:moveTo>
              <a:arcTo wR="2455931" hR="2455931" stAng="18427512" swAng="339421"/>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8B8AD22-9706-47F4-93FA-5E96C46E8127}">
      <dsp:nvSpPr>
        <dsp:cNvPr id="0" name=""/>
        <dsp:cNvSpPr/>
      </dsp:nvSpPr>
      <dsp:spPr>
        <a:xfrm>
          <a:off x="4913414" y="861424"/>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Choix du candidat </a:t>
          </a:r>
        </a:p>
      </dsp:txBody>
      <dsp:txXfrm>
        <a:off x="4939734" y="887744"/>
        <a:ext cx="776834" cy="486518"/>
      </dsp:txXfrm>
    </dsp:sp>
    <dsp:sp modelId="{3BC4E179-24F1-4A11-BC52-111C97D8EF25}">
      <dsp:nvSpPr>
        <dsp:cNvPr id="0" name=""/>
        <dsp:cNvSpPr/>
      </dsp:nvSpPr>
      <dsp:spPr>
        <a:xfrm>
          <a:off x="952095" y="206320"/>
          <a:ext cx="4911862" cy="4911862"/>
        </a:xfrm>
        <a:custGeom>
          <a:avLst/>
          <a:gdLst/>
          <a:ahLst/>
          <a:cxnLst/>
          <a:rect l="0" t="0" r="0" b="0"/>
          <a:pathLst>
            <a:path>
              <a:moveTo>
                <a:pt x="4565536" y="1198488"/>
              </a:moveTo>
              <a:arcTo wR="2455931" hR="2455931" stAng="19752162" swAng="676486"/>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4978A94-B3EC-4C73-A4C5-4CB0BE7BD05E}">
      <dsp:nvSpPr>
        <dsp:cNvPr id="0" name=""/>
        <dsp:cNvSpPr/>
      </dsp:nvSpPr>
      <dsp:spPr>
        <a:xfrm>
          <a:off x="5387645" y="1846176"/>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Salaire et contrat</a:t>
          </a:r>
        </a:p>
      </dsp:txBody>
      <dsp:txXfrm>
        <a:off x="5413965" y="1872496"/>
        <a:ext cx="776834" cy="486518"/>
      </dsp:txXfrm>
    </dsp:sp>
    <dsp:sp modelId="{5EF4530B-74A8-4200-97BA-9A685E5A4970}">
      <dsp:nvSpPr>
        <dsp:cNvPr id="0" name=""/>
        <dsp:cNvSpPr/>
      </dsp:nvSpPr>
      <dsp:spPr>
        <a:xfrm>
          <a:off x="952095" y="206320"/>
          <a:ext cx="4911862" cy="4911862"/>
        </a:xfrm>
        <a:custGeom>
          <a:avLst/>
          <a:gdLst/>
          <a:ahLst/>
          <a:cxnLst/>
          <a:rect l="0" t="0" r="0" b="0"/>
          <a:pathLst>
            <a:path>
              <a:moveTo>
                <a:pt x="4896818" y="2184517"/>
              </a:moveTo>
              <a:arcTo wR="2455931" hR="2455931" stAng="21219305" swAng="761389"/>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1575784F-49CC-4DEC-BAD9-CEBE1437438F}">
      <dsp:nvSpPr>
        <dsp:cNvPr id="0" name=""/>
        <dsp:cNvSpPr/>
      </dsp:nvSpPr>
      <dsp:spPr>
        <a:xfrm>
          <a:off x="5387645" y="2939168"/>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Préparation d’une embauche</a:t>
          </a:r>
        </a:p>
      </dsp:txBody>
      <dsp:txXfrm>
        <a:off x="5413965" y="2965488"/>
        <a:ext cx="776834" cy="486518"/>
      </dsp:txXfrm>
    </dsp:sp>
    <dsp:sp modelId="{A538D468-32ED-4352-A44C-2C3EAF7724C8}">
      <dsp:nvSpPr>
        <dsp:cNvPr id="0" name=""/>
        <dsp:cNvSpPr/>
      </dsp:nvSpPr>
      <dsp:spPr>
        <a:xfrm>
          <a:off x="952095" y="206320"/>
          <a:ext cx="4911862" cy="4911862"/>
        </a:xfrm>
        <a:custGeom>
          <a:avLst/>
          <a:gdLst/>
          <a:ahLst/>
          <a:cxnLst/>
          <a:rect l="0" t="0" r="0" b="0"/>
          <a:pathLst>
            <a:path>
              <a:moveTo>
                <a:pt x="4770671" y="3276647"/>
              </a:moveTo>
              <a:arcTo wR="2455931" hR="2455931" stAng="1171352" swAng="676486"/>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ED9EA97D-DB30-43EB-81E8-E61FC6EED93D}">
      <dsp:nvSpPr>
        <dsp:cNvPr id="0" name=""/>
        <dsp:cNvSpPr/>
      </dsp:nvSpPr>
      <dsp:spPr>
        <a:xfrm>
          <a:off x="4913414" y="3923920"/>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GED et SIRH</a:t>
          </a:r>
        </a:p>
      </dsp:txBody>
      <dsp:txXfrm>
        <a:off x="4939734" y="3950240"/>
        <a:ext cx="776834" cy="486518"/>
      </dsp:txXfrm>
    </dsp:sp>
    <dsp:sp modelId="{59D29B3C-3B1D-4281-8B67-85545B424695}">
      <dsp:nvSpPr>
        <dsp:cNvPr id="0" name=""/>
        <dsp:cNvSpPr/>
      </dsp:nvSpPr>
      <dsp:spPr>
        <a:xfrm>
          <a:off x="952095" y="206320"/>
          <a:ext cx="4911862" cy="4911862"/>
        </a:xfrm>
        <a:custGeom>
          <a:avLst/>
          <a:gdLst/>
          <a:ahLst/>
          <a:cxnLst/>
          <a:rect l="0" t="0" r="0" b="0"/>
          <a:pathLst>
            <a:path>
              <a:moveTo>
                <a:pt x="4124032" y="4258438"/>
              </a:moveTo>
              <a:arcTo wR="2455931" hR="2455931" stAng="2833067" swAng="339421"/>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78EA87D-F875-46F0-B77F-F0D5F7A7BED5}">
      <dsp:nvSpPr>
        <dsp:cNvPr id="0" name=""/>
        <dsp:cNvSpPr/>
      </dsp:nvSpPr>
      <dsp:spPr>
        <a:xfrm>
          <a:off x="4058878" y="4605390"/>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Début rapport de travail</a:t>
          </a:r>
        </a:p>
      </dsp:txBody>
      <dsp:txXfrm>
        <a:off x="4085198" y="4631710"/>
        <a:ext cx="776834" cy="486518"/>
      </dsp:txXfrm>
    </dsp:sp>
    <dsp:sp modelId="{47E6E17A-1C85-43BC-AB15-A47E4758AF7B}">
      <dsp:nvSpPr>
        <dsp:cNvPr id="0" name=""/>
        <dsp:cNvSpPr/>
      </dsp:nvSpPr>
      <dsp:spPr>
        <a:xfrm>
          <a:off x="952095" y="206320"/>
          <a:ext cx="4911862" cy="4911862"/>
        </a:xfrm>
        <a:custGeom>
          <a:avLst/>
          <a:gdLst/>
          <a:ahLst/>
          <a:cxnLst/>
          <a:rect l="0" t="0" r="0" b="0"/>
          <a:pathLst>
            <a:path>
              <a:moveTo>
                <a:pt x="3104449" y="4824690"/>
              </a:moveTo>
              <a:arcTo wR="2455931" hR="2455931" stAng="4481326" swAng="331955"/>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9700DC01-D4E8-496C-865D-EFA28FFD65EF}">
      <dsp:nvSpPr>
        <dsp:cNvPr id="0" name=""/>
        <dsp:cNvSpPr/>
      </dsp:nvSpPr>
      <dsp:spPr>
        <a:xfrm>
          <a:off x="2993289" y="4848603"/>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Temps essai</a:t>
          </a:r>
        </a:p>
      </dsp:txBody>
      <dsp:txXfrm>
        <a:off x="3019609" y="4874923"/>
        <a:ext cx="776834" cy="486518"/>
      </dsp:txXfrm>
    </dsp:sp>
    <dsp:sp modelId="{5C4FA63B-B83C-4C38-B35D-F898AA0C2B76}">
      <dsp:nvSpPr>
        <dsp:cNvPr id="0" name=""/>
        <dsp:cNvSpPr/>
      </dsp:nvSpPr>
      <dsp:spPr>
        <a:xfrm>
          <a:off x="952095" y="206320"/>
          <a:ext cx="4911862" cy="4911862"/>
        </a:xfrm>
        <a:custGeom>
          <a:avLst/>
          <a:gdLst/>
          <a:ahLst/>
          <a:cxnLst/>
          <a:rect l="0" t="0" r="0" b="0"/>
          <a:pathLst>
            <a:path>
              <a:moveTo>
                <a:pt x="346325" y="3713373"/>
              </a:moveTo>
              <a:arcTo wR="2455931" hR="2455931" stAng="8952162" swAng="676486"/>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C1D0039-92C1-4C2C-BA87-F62FC9625DFF}">
      <dsp:nvSpPr>
        <dsp:cNvPr id="0" name=""/>
        <dsp:cNvSpPr/>
      </dsp:nvSpPr>
      <dsp:spPr>
        <a:xfrm>
          <a:off x="1927701" y="4605390"/>
          <a:ext cx="829474" cy="539158"/>
        </a:xfrm>
        <a:prstGeom prst="round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Bulletin de paie</a:t>
          </a:r>
        </a:p>
      </dsp:txBody>
      <dsp:txXfrm>
        <a:off x="1954021" y="4631710"/>
        <a:ext cx="776834" cy="486518"/>
      </dsp:txXfrm>
    </dsp:sp>
    <dsp:sp modelId="{DE244B91-A6FB-4425-8DF3-C5F161BDE055}">
      <dsp:nvSpPr>
        <dsp:cNvPr id="0" name=""/>
        <dsp:cNvSpPr/>
      </dsp:nvSpPr>
      <dsp:spPr>
        <a:xfrm>
          <a:off x="952095" y="206320"/>
          <a:ext cx="4911862" cy="4911862"/>
        </a:xfrm>
        <a:custGeom>
          <a:avLst/>
          <a:gdLst/>
          <a:ahLst/>
          <a:cxnLst/>
          <a:rect l="0" t="0" r="0" b="0"/>
          <a:pathLst>
            <a:path>
              <a:moveTo>
                <a:pt x="2038809" y="4876180"/>
              </a:moveTo>
              <a:arcTo wR="2455931" hR="2455931" stAng="5986719" swAng="331955"/>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63C85FC-4EC3-4197-BC33-664DF1BD7411}">
      <dsp:nvSpPr>
        <dsp:cNvPr id="0" name=""/>
        <dsp:cNvSpPr/>
      </dsp:nvSpPr>
      <dsp:spPr>
        <a:xfrm>
          <a:off x="1073165" y="3923920"/>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Déclaration accident</a:t>
          </a:r>
        </a:p>
      </dsp:txBody>
      <dsp:txXfrm>
        <a:off x="1099485" y="3950240"/>
        <a:ext cx="776834" cy="486518"/>
      </dsp:txXfrm>
    </dsp:sp>
    <dsp:sp modelId="{587657BB-1E41-4C2E-808D-B5C1271B6258}">
      <dsp:nvSpPr>
        <dsp:cNvPr id="0" name=""/>
        <dsp:cNvSpPr/>
      </dsp:nvSpPr>
      <dsp:spPr>
        <a:xfrm>
          <a:off x="952095" y="206320"/>
          <a:ext cx="4911862" cy="4911862"/>
        </a:xfrm>
        <a:custGeom>
          <a:avLst/>
          <a:gdLst/>
          <a:ahLst/>
          <a:cxnLst/>
          <a:rect l="0" t="0" r="0" b="0"/>
          <a:pathLst>
            <a:path>
              <a:moveTo>
                <a:pt x="973632" y="4414090"/>
              </a:moveTo>
              <a:arcTo wR="2455931" hR="2455931" stAng="7627512" swAng="339421"/>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8298107A-BFDC-439A-924A-325E7CECDF4B}">
      <dsp:nvSpPr>
        <dsp:cNvPr id="0" name=""/>
        <dsp:cNvSpPr/>
      </dsp:nvSpPr>
      <dsp:spPr>
        <a:xfrm>
          <a:off x="598934" y="2939168"/>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APG paternité et all. familiales</a:t>
          </a:r>
        </a:p>
      </dsp:txBody>
      <dsp:txXfrm>
        <a:off x="625254" y="2965488"/>
        <a:ext cx="776834" cy="486518"/>
      </dsp:txXfrm>
    </dsp:sp>
    <dsp:sp modelId="{25F25EB2-C290-43C3-9736-24E5C604A706}">
      <dsp:nvSpPr>
        <dsp:cNvPr id="0" name=""/>
        <dsp:cNvSpPr/>
      </dsp:nvSpPr>
      <dsp:spPr>
        <a:xfrm>
          <a:off x="952095" y="206320"/>
          <a:ext cx="4911862" cy="4911862"/>
        </a:xfrm>
        <a:custGeom>
          <a:avLst/>
          <a:gdLst/>
          <a:ahLst/>
          <a:cxnLst/>
          <a:rect l="0" t="0" r="0" b="0"/>
          <a:pathLst>
            <a:path>
              <a:moveTo>
                <a:pt x="15043" y="2727344"/>
              </a:moveTo>
              <a:arcTo wR="2455931" hR="2455931" stAng="10419305" swAng="761389"/>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406C84F8-24B7-4521-8CAC-99435E61C59C}">
      <dsp:nvSpPr>
        <dsp:cNvPr id="0" name=""/>
        <dsp:cNvSpPr/>
      </dsp:nvSpPr>
      <dsp:spPr>
        <a:xfrm>
          <a:off x="598934" y="1846176"/>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Gestion du temps</a:t>
          </a:r>
        </a:p>
      </dsp:txBody>
      <dsp:txXfrm>
        <a:off x="625254" y="1872496"/>
        <a:ext cx="776834" cy="486518"/>
      </dsp:txXfrm>
    </dsp:sp>
    <dsp:sp modelId="{5EC8414C-07A1-4E99-B4BF-7F2F22BDBBD3}">
      <dsp:nvSpPr>
        <dsp:cNvPr id="0" name=""/>
        <dsp:cNvSpPr/>
      </dsp:nvSpPr>
      <dsp:spPr>
        <a:xfrm>
          <a:off x="952095" y="206320"/>
          <a:ext cx="4911862" cy="4911862"/>
        </a:xfrm>
        <a:custGeom>
          <a:avLst/>
          <a:gdLst/>
          <a:ahLst/>
          <a:cxnLst/>
          <a:rect l="0" t="0" r="0" b="0"/>
          <a:pathLst>
            <a:path>
              <a:moveTo>
                <a:pt x="141191" y="1635214"/>
              </a:moveTo>
              <a:arcTo wR="2455931" hR="2455931" stAng="11971352" swAng="676486"/>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96677B9-9B0F-44E1-9546-0601E84BE731}">
      <dsp:nvSpPr>
        <dsp:cNvPr id="0" name=""/>
        <dsp:cNvSpPr/>
      </dsp:nvSpPr>
      <dsp:spPr>
        <a:xfrm>
          <a:off x="1073165" y="861424"/>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Mutation</a:t>
          </a:r>
        </a:p>
      </dsp:txBody>
      <dsp:txXfrm>
        <a:off x="1099485" y="887744"/>
        <a:ext cx="776834" cy="486518"/>
      </dsp:txXfrm>
    </dsp:sp>
    <dsp:sp modelId="{1A897671-D874-415E-9B7A-6A3C920C59B3}">
      <dsp:nvSpPr>
        <dsp:cNvPr id="0" name=""/>
        <dsp:cNvSpPr/>
      </dsp:nvSpPr>
      <dsp:spPr>
        <a:xfrm>
          <a:off x="952095" y="206320"/>
          <a:ext cx="4911862" cy="4911862"/>
        </a:xfrm>
        <a:custGeom>
          <a:avLst/>
          <a:gdLst/>
          <a:ahLst/>
          <a:cxnLst/>
          <a:rect l="0" t="0" r="0" b="0"/>
          <a:pathLst>
            <a:path>
              <a:moveTo>
                <a:pt x="787829" y="653423"/>
              </a:moveTo>
              <a:arcTo wR="2455931" hR="2455931" stAng="13633067" swAng="339421"/>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8DEB0B6-0B82-475C-82E0-8E5453048628}">
      <dsp:nvSpPr>
        <dsp:cNvPr id="0" name=""/>
        <dsp:cNvSpPr/>
      </dsp:nvSpPr>
      <dsp:spPr>
        <a:xfrm>
          <a:off x="1927701" y="179955"/>
          <a:ext cx="829474" cy="539158"/>
        </a:xfrm>
        <a:prstGeom prst="roundRect">
          <a:avLst/>
        </a:prstGeom>
        <a:solidFill>
          <a:srgbClr val="70AD47">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H" sz="1000" kern="1200" dirty="0">
              <a:solidFill>
                <a:sysClr val="windowText" lastClr="000000"/>
              </a:solidFill>
              <a:latin typeface="Calibri" panose="020F0502020204030204"/>
              <a:ea typeface="+mn-ea"/>
              <a:cs typeface="+mn-cs"/>
            </a:rPr>
            <a:t>Fin des rapports de travail</a:t>
          </a:r>
        </a:p>
      </dsp:txBody>
      <dsp:txXfrm>
        <a:off x="1954021" y="206275"/>
        <a:ext cx="776834" cy="486518"/>
      </dsp:txXfrm>
    </dsp:sp>
    <dsp:sp modelId="{E422A57F-D614-4534-924B-257B8D363851}">
      <dsp:nvSpPr>
        <dsp:cNvPr id="0" name=""/>
        <dsp:cNvSpPr/>
      </dsp:nvSpPr>
      <dsp:spPr>
        <a:xfrm>
          <a:off x="952095" y="206320"/>
          <a:ext cx="4911862" cy="4911862"/>
        </a:xfrm>
        <a:custGeom>
          <a:avLst/>
          <a:gdLst/>
          <a:ahLst/>
          <a:cxnLst/>
          <a:rect l="0" t="0" r="0" b="0"/>
          <a:pathLst>
            <a:path>
              <a:moveTo>
                <a:pt x="1807412" y="87171"/>
              </a:moveTo>
              <a:arcTo wR="2455931" hR="2455931" stAng="15281326" swAng="331955"/>
            </a:path>
          </a:pathLst>
        </a:custGeom>
        <a:noFill/>
        <a:ln w="6350" cap="flat" cmpd="sng" algn="ctr">
          <a:solidFill>
            <a:srgbClr val="70AD47">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2466"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Réception de la demande de changement de taux validée par la hiérarchie</a:t>
          </a:r>
        </a:p>
      </dsp:txBody>
      <dsp:txXfrm>
        <a:off x="603446" y="297375"/>
        <a:ext cx="1802939" cy="1201959"/>
      </dsp:txXfrm>
    </dsp:sp>
    <dsp:sp modelId="{CF35F210-CFA7-423E-B8F5-6E091178866A}">
      <dsp:nvSpPr>
        <dsp:cNvPr id="0" name=""/>
        <dsp:cNvSpPr/>
      </dsp:nvSpPr>
      <dsp:spPr>
        <a:xfrm>
          <a:off x="2706874"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Confirmer par écrit le changement de taux et la date d’effet</a:t>
          </a:r>
        </a:p>
      </dsp:txBody>
      <dsp:txXfrm>
        <a:off x="3307854" y="297375"/>
        <a:ext cx="1802939" cy="1201959"/>
      </dsp:txXfrm>
    </dsp:sp>
    <dsp:sp modelId="{62BE4B1C-F8D7-4016-BDDB-06CFB8A0E83E}">
      <dsp:nvSpPr>
        <dsp:cNvPr id="0" name=""/>
        <dsp:cNvSpPr/>
      </dsp:nvSpPr>
      <dsp:spPr>
        <a:xfrm>
          <a:off x="5411283"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Modifier les données dans </a:t>
          </a:r>
          <a:r>
            <a:rPr lang="fr-CH" sz="1600" kern="1200" dirty="0" err="1"/>
            <a:t>Peoplesoft</a:t>
          </a:r>
          <a:r>
            <a:rPr lang="fr-CH" sz="1600" kern="1200" dirty="0"/>
            <a:t> (salaire)</a:t>
          </a:r>
        </a:p>
      </dsp:txBody>
      <dsp:txXfrm>
        <a:off x="6012263" y="297375"/>
        <a:ext cx="1802939" cy="120195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4965" y="9219"/>
          <a:ext cx="2968185" cy="1187274"/>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Modifier les données dans Mobatime (horaire, JF, droit aux vacances, </a:t>
          </a:r>
          <a:r>
            <a:rPr lang="fr-CH" sz="1600" kern="1200" dirty="0" err="1"/>
            <a:t>etc</a:t>
          </a:r>
          <a:r>
            <a:rPr lang="fr-CH" sz="1600" kern="1200" dirty="0"/>
            <a:t>)</a:t>
          </a:r>
        </a:p>
      </dsp:txBody>
      <dsp:txXfrm>
        <a:off x="598602" y="9219"/>
        <a:ext cx="1780911" cy="1187274"/>
      </dsp:txXfrm>
    </dsp:sp>
    <dsp:sp modelId="{2CA23A28-F96D-4AB9-ACD0-D94426431BF6}">
      <dsp:nvSpPr>
        <dsp:cNvPr id="0" name=""/>
        <dsp:cNvSpPr/>
      </dsp:nvSpPr>
      <dsp:spPr>
        <a:xfrm>
          <a:off x="2676332" y="9219"/>
          <a:ext cx="2968185" cy="1187274"/>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622300">
            <a:lnSpc>
              <a:spcPct val="90000"/>
            </a:lnSpc>
            <a:spcBef>
              <a:spcPct val="0"/>
            </a:spcBef>
            <a:spcAft>
              <a:spcPct val="35000"/>
            </a:spcAft>
            <a:buNone/>
          </a:pPr>
          <a:r>
            <a:rPr lang="fr-CH" sz="1600" kern="1200" dirty="0"/>
            <a:t>Accès informatiques (si nécessaire)</a:t>
          </a:r>
          <a:endParaRPr lang="fr-CH" sz="1600" kern="1200" dirty="0">
            <a:solidFill>
              <a:srgbClr val="000000">
                <a:hueOff val="0"/>
                <a:satOff val="0"/>
                <a:lumOff val="0"/>
                <a:alphaOff val="0"/>
              </a:srgbClr>
            </a:solidFill>
            <a:latin typeface="Arial"/>
            <a:ea typeface="+mn-ea"/>
            <a:cs typeface="+mn-cs"/>
          </a:endParaRPr>
        </a:p>
      </dsp:txBody>
      <dsp:txXfrm>
        <a:off x="3269969" y="9219"/>
        <a:ext cx="1780911" cy="11872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2466"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kern="1200" dirty="0"/>
            <a:t>Rédaction accusé réception de la démission et confirmation fin des rapports de travail</a:t>
          </a:r>
        </a:p>
      </dsp:txBody>
      <dsp:txXfrm>
        <a:off x="603446" y="297375"/>
        <a:ext cx="1802939" cy="1201959"/>
      </dsp:txXfrm>
    </dsp:sp>
    <dsp:sp modelId="{CF35F210-CFA7-423E-B8F5-6E091178866A}">
      <dsp:nvSpPr>
        <dsp:cNvPr id="0" name=""/>
        <dsp:cNvSpPr/>
      </dsp:nvSpPr>
      <dsp:spPr>
        <a:xfrm>
          <a:off x="2706874"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kern="1200" dirty="0"/>
            <a:t>Date de fin dans logiciel de timbrage pour calcul des vacances</a:t>
          </a:r>
        </a:p>
      </dsp:txBody>
      <dsp:txXfrm>
        <a:off x="3307854" y="297375"/>
        <a:ext cx="1802939" cy="1201959"/>
      </dsp:txXfrm>
    </dsp:sp>
    <dsp:sp modelId="{62BE4B1C-F8D7-4016-BDDB-06CFB8A0E83E}">
      <dsp:nvSpPr>
        <dsp:cNvPr id="0" name=""/>
        <dsp:cNvSpPr/>
      </dsp:nvSpPr>
      <dsp:spPr>
        <a:xfrm>
          <a:off x="5411283"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kern="1200" dirty="0"/>
            <a:t>Date de fin dans le logiciel de paie pour le salaire</a:t>
          </a:r>
        </a:p>
      </dsp:txBody>
      <dsp:txXfrm>
        <a:off x="6012263" y="297375"/>
        <a:ext cx="1802939" cy="1201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2466"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Réception des profils et évaluation des dossiers</a:t>
          </a:r>
        </a:p>
      </dsp:txBody>
      <dsp:txXfrm>
        <a:off x="603446" y="297375"/>
        <a:ext cx="1802939" cy="1201959"/>
      </dsp:txXfrm>
    </dsp:sp>
    <dsp:sp modelId="{2CA23A28-F96D-4AB9-ACD0-D94426431BF6}">
      <dsp:nvSpPr>
        <dsp:cNvPr id="0" name=""/>
        <dsp:cNvSpPr/>
      </dsp:nvSpPr>
      <dsp:spPr>
        <a:xfrm>
          <a:off x="2706874"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622300">
            <a:lnSpc>
              <a:spcPct val="90000"/>
            </a:lnSpc>
            <a:spcBef>
              <a:spcPct val="0"/>
            </a:spcBef>
            <a:spcAft>
              <a:spcPct val="35000"/>
            </a:spcAft>
            <a:buNone/>
          </a:pPr>
          <a:r>
            <a:rPr lang="fr-CH" sz="1600" kern="1200" dirty="0"/>
            <a:t>1</a:t>
          </a:r>
          <a:r>
            <a:rPr lang="fr-CH" sz="1600" kern="1200" baseline="30000" dirty="0"/>
            <a:t>er</a:t>
          </a:r>
          <a:r>
            <a:rPr lang="fr-CH" sz="1600" kern="1200" dirty="0"/>
            <a:t> contact, Premier entretien, second entretien, ….</a:t>
          </a:r>
          <a:endParaRPr lang="fr-CH" sz="1600" kern="1200" dirty="0">
            <a:solidFill>
              <a:srgbClr val="000000">
                <a:hueOff val="0"/>
                <a:satOff val="0"/>
                <a:lumOff val="0"/>
                <a:alphaOff val="0"/>
              </a:srgbClr>
            </a:solidFill>
            <a:latin typeface="Arial"/>
            <a:ea typeface="+mn-ea"/>
            <a:cs typeface="+mn-cs"/>
          </a:endParaRPr>
        </a:p>
      </dsp:txBody>
      <dsp:txXfrm>
        <a:off x="3307854" y="297375"/>
        <a:ext cx="1802939" cy="1201959"/>
      </dsp:txXfrm>
    </dsp:sp>
    <dsp:sp modelId="{CF35F210-CFA7-423E-B8F5-6E091178866A}">
      <dsp:nvSpPr>
        <dsp:cNvPr id="0" name=""/>
        <dsp:cNvSpPr/>
      </dsp:nvSpPr>
      <dsp:spPr>
        <a:xfrm>
          <a:off x="5411283"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Fixation de salaire</a:t>
          </a:r>
        </a:p>
      </dsp:txBody>
      <dsp:txXfrm>
        <a:off x="6012263" y="297375"/>
        <a:ext cx="1802939" cy="120195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2466" y="47092"/>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kern="1200" dirty="0">
              <a:solidFill>
                <a:srgbClr val="000000">
                  <a:hueOff val="0"/>
                  <a:satOff val="0"/>
                  <a:lumOff val="0"/>
                  <a:alphaOff val="0"/>
                </a:srgbClr>
              </a:solidFill>
              <a:latin typeface="Arial"/>
              <a:ea typeface="+mn-ea"/>
              <a:cs typeface="+mn-cs"/>
            </a:rPr>
            <a:t>Suppression des accès informatiques</a:t>
          </a:r>
          <a:endParaRPr lang="fr-CH" sz="1400" kern="1200" dirty="0"/>
        </a:p>
      </dsp:txBody>
      <dsp:txXfrm>
        <a:off x="603446" y="47092"/>
        <a:ext cx="1802939" cy="1201959"/>
      </dsp:txXfrm>
    </dsp:sp>
    <dsp:sp modelId="{2CA23A28-F96D-4AB9-ACD0-D94426431BF6}">
      <dsp:nvSpPr>
        <dsp:cNvPr id="0" name=""/>
        <dsp:cNvSpPr/>
      </dsp:nvSpPr>
      <dsp:spPr>
        <a:xfrm>
          <a:off x="2706874" y="47092"/>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kern="1200" dirty="0"/>
            <a:t>Entretien de départ</a:t>
          </a:r>
          <a:endParaRPr lang="fr-CH" sz="1400" kern="1200" dirty="0">
            <a:solidFill>
              <a:srgbClr val="000000">
                <a:hueOff val="0"/>
                <a:satOff val="0"/>
                <a:lumOff val="0"/>
                <a:alphaOff val="0"/>
              </a:srgbClr>
            </a:solidFill>
            <a:latin typeface="Arial"/>
            <a:ea typeface="+mn-ea"/>
            <a:cs typeface="+mn-cs"/>
          </a:endParaRPr>
        </a:p>
      </dsp:txBody>
      <dsp:txXfrm>
        <a:off x="3307854" y="47092"/>
        <a:ext cx="1802939" cy="1201959"/>
      </dsp:txXfrm>
    </dsp:sp>
    <dsp:sp modelId="{4D681151-B399-42D4-A5D2-005D54AF5AD8}">
      <dsp:nvSpPr>
        <dsp:cNvPr id="0" name=""/>
        <dsp:cNvSpPr/>
      </dsp:nvSpPr>
      <dsp:spPr>
        <a:xfrm>
          <a:off x="5411283" y="47092"/>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CH" sz="1400" kern="1200" dirty="0"/>
            <a:t>Rédaction du certificat de travail</a:t>
          </a:r>
          <a:endParaRPr lang="fr-CH" sz="1400" kern="1200" dirty="0">
            <a:solidFill>
              <a:srgbClr val="000000">
                <a:hueOff val="0"/>
                <a:satOff val="0"/>
                <a:lumOff val="0"/>
                <a:alphaOff val="0"/>
              </a:srgbClr>
            </a:solidFill>
            <a:latin typeface="Arial"/>
            <a:ea typeface="+mn-ea"/>
            <a:cs typeface="+mn-cs"/>
          </a:endParaRPr>
        </a:p>
      </dsp:txBody>
      <dsp:txXfrm>
        <a:off x="6012263" y="47092"/>
        <a:ext cx="1802939" cy="1201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2466"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Confirmation engagement et envoi des documents</a:t>
          </a:r>
        </a:p>
      </dsp:txBody>
      <dsp:txXfrm>
        <a:off x="603446" y="297375"/>
        <a:ext cx="1802939" cy="1201959"/>
      </dsp:txXfrm>
    </dsp:sp>
    <dsp:sp modelId="{2CA23A28-F96D-4AB9-ACD0-D94426431BF6}">
      <dsp:nvSpPr>
        <dsp:cNvPr id="0" name=""/>
        <dsp:cNvSpPr/>
      </dsp:nvSpPr>
      <dsp:spPr>
        <a:xfrm>
          <a:off x="2706874"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622300">
            <a:lnSpc>
              <a:spcPct val="90000"/>
            </a:lnSpc>
            <a:spcBef>
              <a:spcPct val="0"/>
            </a:spcBef>
            <a:spcAft>
              <a:spcPct val="35000"/>
            </a:spcAft>
            <a:buNone/>
          </a:pPr>
          <a:r>
            <a:rPr lang="fr-CH" sz="1600" kern="1200" dirty="0"/>
            <a:t>Retour des documents signés et actions administratives en lien</a:t>
          </a:r>
          <a:endParaRPr lang="fr-CH" sz="1600" kern="1200" dirty="0">
            <a:solidFill>
              <a:srgbClr val="000000">
                <a:hueOff val="0"/>
                <a:satOff val="0"/>
                <a:lumOff val="0"/>
                <a:alphaOff val="0"/>
              </a:srgbClr>
            </a:solidFill>
            <a:latin typeface="Arial"/>
            <a:ea typeface="+mn-ea"/>
            <a:cs typeface="+mn-cs"/>
          </a:endParaRPr>
        </a:p>
      </dsp:txBody>
      <dsp:txXfrm>
        <a:off x="3307854" y="297375"/>
        <a:ext cx="1802939" cy="1201959"/>
      </dsp:txXfrm>
    </dsp:sp>
    <dsp:sp modelId="{CF35F210-CFA7-423E-B8F5-6E091178866A}">
      <dsp:nvSpPr>
        <dsp:cNvPr id="0" name=""/>
        <dsp:cNvSpPr/>
      </dsp:nvSpPr>
      <dsp:spPr>
        <a:xfrm>
          <a:off x="5411283" y="297375"/>
          <a:ext cx="3004898" cy="1201959"/>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CH" sz="1600" kern="1200" dirty="0"/>
            <a:t>Début d’activité</a:t>
          </a:r>
        </a:p>
      </dsp:txBody>
      <dsp:txXfrm>
        <a:off x="6012263" y="297375"/>
        <a:ext cx="1802939" cy="1201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667" y="201092"/>
          <a:ext cx="2031990" cy="812796"/>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1" kern="1200" dirty="0">
              <a:solidFill>
                <a:schemeClr val="bg1">
                  <a:lumMod val="95000"/>
                </a:schemeClr>
              </a:solidFill>
            </a:rPr>
            <a:t>Analyse des besoins et détermination du profil</a:t>
          </a:r>
        </a:p>
      </dsp:txBody>
      <dsp:txXfrm>
        <a:off x="408065" y="201092"/>
        <a:ext cx="1219194" cy="812796"/>
      </dsp:txXfrm>
    </dsp:sp>
    <dsp:sp modelId="{CF35F210-CFA7-423E-B8F5-6E091178866A}">
      <dsp:nvSpPr>
        <dsp:cNvPr id="0" name=""/>
        <dsp:cNvSpPr/>
      </dsp:nvSpPr>
      <dsp:spPr>
        <a:xfrm>
          <a:off x="1830459" y="201092"/>
          <a:ext cx="2031990" cy="812796"/>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t>Mise à jour du cahier des charges</a:t>
          </a:r>
        </a:p>
      </dsp:txBody>
      <dsp:txXfrm>
        <a:off x="2236857" y="201092"/>
        <a:ext cx="1219194" cy="812796"/>
      </dsp:txXfrm>
    </dsp:sp>
    <dsp:sp modelId="{62BE4B1C-F8D7-4016-BDDB-06CFB8A0E83E}">
      <dsp:nvSpPr>
        <dsp:cNvPr id="0" name=""/>
        <dsp:cNvSpPr/>
      </dsp:nvSpPr>
      <dsp:spPr>
        <a:xfrm>
          <a:off x="3659250" y="201092"/>
          <a:ext cx="2031990" cy="812796"/>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t>Rédaction et publication de l’annonce</a:t>
          </a:r>
        </a:p>
      </dsp:txBody>
      <dsp:txXfrm>
        <a:off x="4065648" y="201092"/>
        <a:ext cx="1219194" cy="812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667" y="201092"/>
          <a:ext cx="2031990" cy="812796"/>
        </a:xfrm>
        <a:prstGeom prst="chevron">
          <a:avLst/>
        </a:prstGeom>
        <a:no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0" kern="1200" dirty="0">
              <a:solidFill>
                <a:schemeClr val="tx1"/>
              </a:solidFill>
            </a:rPr>
            <a:t>Analyse des besoins et détermination du profil</a:t>
          </a:r>
        </a:p>
      </dsp:txBody>
      <dsp:txXfrm>
        <a:off x="408065" y="201092"/>
        <a:ext cx="1219194" cy="812796"/>
      </dsp:txXfrm>
    </dsp:sp>
    <dsp:sp modelId="{CF35F210-CFA7-423E-B8F5-6E091178866A}">
      <dsp:nvSpPr>
        <dsp:cNvPr id="0" name=""/>
        <dsp:cNvSpPr/>
      </dsp:nvSpPr>
      <dsp:spPr>
        <a:xfrm>
          <a:off x="1830459" y="201092"/>
          <a:ext cx="2031990" cy="812796"/>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1" kern="1200" dirty="0">
              <a:solidFill>
                <a:srgbClr val="FFFFFF">
                  <a:lumMod val="95000"/>
                </a:srgbClr>
              </a:solidFill>
              <a:latin typeface="Arial"/>
              <a:ea typeface="+mn-ea"/>
              <a:cs typeface="+mn-cs"/>
            </a:rPr>
            <a:t>Mise à jour du cahier des charges</a:t>
          </a:r>
        </a:p>
      </dsp:txBody>
      <dsp:txXfrm>
        <a:off x="2236857" y="201092"/>
        <a:ext cx="1219194" cy="812796"/>
      </dsp:txXfrm>
    </dsp:sp>
    <dsp:sp modelId="{62BE4B1C-F8D7-4016-BDDB-06CFB8A0E83E}">
      <dsp:nvSpPr>
        <dsp:cNvPr id="0" name=""/>
        <dsp:cNvSpPr/>
      </dsp:nvSpPr>
      <dsp:spPr>
        <a:xfrm>
          <a:off x="3659250" y="201092"/>
          <a:ext cx="2031990" cy="812796"/>
        </a:xfrm>
        <a:prstGeom prst="chevron">
          <a:avLst/>
        </a:prstGeom>
        <a:no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0" kern="1200" dirty="0">
              <a:solidFill>
                <a:schemeClr val="tx1"/>
              </a:solidFill>
              <a:latin typeface="Arial"/>
              <a:ea typeface="+mn-ea"/>
              <a:cs typeface="+mn-cs"/>
            </a:rPr>
            <a:t>Rédaction et publication de l’annonce</a:t>
          </a:r>
        </a:p>
      </dsp:txBody>
      <dsp:txXfrm>
        <a:off x="4065648" y="201092"/>
        <a:ext cx="1219194" cy="812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667" y="201092"/>
          <a:ext cx="2031990" cy="812796"/>
        </a:xfrm>
        <a:prstGeom prst="chevron">
          <a:avLst/>
        </a:prstGeom>
        <a:no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0" kern="1200" dirty="0">
              <a:solidFill>
                <a:schemeClr val="tx1"/>
              </a:solidFill>
            </a:rPr>
            <a:t>Analyse des besoins et détermination du profil</a:t>
          </a:r>
        </a:p>
      </dsp:txBody>
      <dsp:txXfrm>
        <a:off x="408065" y="201092"/>
        <a:ext cx="1219194" cy="812796"/>
      </dsp:txXfrm>
    </dsp:sp>
    <dsp:sp modelId="{CF35F210-CFA7-423E-B8F5-6E091178866A}">
      <dsp:nvSpPr>
        <dsp:cNvPr id="0" name=""/>
        <dsp:cNvSpPr/>
      </dsp:nvSpPr>
      <dsp:spPr>
        <a:xfrm>
          <a:off x="1830459" y="201092"/>
          <a:ext cx="2031990" cy="812796"/>
        </a:xfrm>
        <a:prstGeom prst="chevron">
          <a:avLst/>
        </a:prstGeom>
        <a:no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0" kern="1200" dirty="0">
              <a:solidFill>
                <a:srgbClr val="000000"/>
              </a:solidFill>
              <a:latin typeface="Arial"/>
              <a:ea typeface="+mn-ea"/>
              <a:cs typeface="+mn-cs"/>
            </a:rPr>
            <a:t>Mise à jour du cahier des charges</a:t>
          </a:r>
        </a:p>
      </dsp:txBody>
      <dsp:txXfrm>
        <a:off x="2236857" y="201092"/>
        <a:ext cx="1219194" cy="812796"/>
      </dsp:txXfrm>
    </dsp:sp>
    <dsp:sp modelId="{62BE4B1C-F8D7-4016-BDDB-06CFB8A0E83E}">
      <dsp:nvSpPr>
        <dsp:cNvPr id="0" name=""/>
        <dsp:cNvSpPr/>
      </dsp:nvSpPr>
      <dsp:spPr>
        <a:xfrm>
          <a:off x="3659250" y="201092"/>
          <a:ext cx="2031990" cy="812796"/>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1" kern="1200" dirty="0">
              <a:solidFill>
                <a:schemeClr val="bg1">
                  <a:lumMod val="95000"/>
                </a:schemeClr>
              </a:solidFill>
              <a:latin typeface="Arial"/>
              <a:ea typeface="+mn-ea"/>
              <a:cs typeface="+mn-cs"/>
            </a:rPr>
            <a:t>Rédaction et publication de </a:t>
          </a:r>
          <a:r>
            <a:rPr lang="fr-CH" sz="1200" b="1" kern="1200" dirty="0">
              <a:solidFill>
                <a:srgbClr val="FFFFFF">
                  <a:lumMod val="95000"/>
                </a:srgbClr>
              </a:solidFill>
              <a:latin typeface="Arial"/>
              <a:ea typeface="+mn-ea"/>
              <a:cs typeface="+mn-cs"/>
            </a:rPr>
            <a:t>l’annonce</a:t>
          </a:r>
        </a:p>
      </dsp:txBody>
      <dsp:txXfrm>
        <a:off x="4065648" y="201092"/>
        <a:ext cx="1219194" cy="8127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6" y="178049"/>
          <a:ext cx="1799145" cy="719658"/>
        </a:xfrm>
        <a:prstGeom prst="chevron">
          <a:avLst/>
        </a:prstGeom>
        <a:no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0" kern="1200" dirty="0">
              <a:solidFill>
                <a:schemeClr val="tx1"/>
              </a:solidFill>
            </a:rPr>
            <a:t>Analyse des besoins et détermination du profil</a:t>
          </a:r>
        </a:p>
      </dsp:txBody>
      <dsp:txXfrm>
        <a:off x="361305" y="178049"/>
        <a:ext cx="1079487" cy="719658"/>
      </dsp:txXfrm>
    </dsp:sp>
    <dsp:sp modelId="{CF35F210-CFA7-423E-B8F5-6E091178866A}">
      <dsp:nvSpPr>
        <dsp:cNvPr id="0" name=""/>
        <dsp:cNvSpPr/>
      </dsp:nvSpPr>
      <dsp:spPr>
        <a:xfrm>
          <a:off x="1620707" y="178049"/>
          <a:ext cx="1799145" cy="719658"/>
        </a:xfrm>
        <a:prstGeom prst="chevron">
          <a:avLst/>
        </a:prstGeom>
        <a:no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0" kern="1200" dirty="0">
              <a:solidFill>
                <a:srgbClr val="000000"/>
              </a:solidFill>
              <a:latin typeface="Arial"/>
              <a:ea typeface="+mn-ea"/>
              <a:cs typeface="+mn-cs"/>
            </a:rPr>
            <a:t>Mise à jour du cahier des charges</a:t>
          </a:r>
        </a:p>
      </dsp:txBody>
      <dsp:txXfrm>
        <a:off x="1980536" y="178049"/>
        <a:ext cx="1079487" cy="719658"/>
      </dsp:txXfrm>
    </dsp:sp>
    <dsp:sp modelId="{62BE4B1C-F8D7-4016-BDDB-06CFB8A0E83E}">
      <dsp:nvSpPr>
        <dsp:cNvPr id="0" name=""/>
        <dsp:cNvSpPr/>
      </dsp:nvSpPr>
      <dsp:spPr>
        <a:xfrm>
          <a:off x="3239938" y="178049"/>
          <a:ext cx="1799145" cy="71965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1" kern="1200" dirty="0">
              <a:solidFill>
                <a:schemeClr val="bg1">
                  <a:lumMod val="95000"/>
                </a:schemeClr>
              </a:solidFill>
              <a:latin typeface="Arial"/>
              <a:ea typeface="+mn-ea"/>
              <a:cs typeface="+mn-cs"/>
            </a:rPr>
            <a:t>Rédaction et publication de </a:t>
          </a:r>
          <a:r>
            <a:rPr lang="fr-CH" sz="1200" b="1" kern="1200" dirty="0">
              <a:solidFill>
                <a:srgbClr val="FFFFFF">
                  <a:lumMod val="95000"/>
                </a:srgbClr>
              </a:solidFill>
              <a:latin typeface="Arial"/>
              <a:ea typeface="+mn-ea"/>
              <a:cs typeface="+mn-cs"/>
            </a:rPr>
            <a:t>l’annonce</a:t>
          </a:r>
        </a:p>
      </dsp:txBody>
      <dsp:txXfrm>
        <a:off x="3599767" y="178049"/>
        <a:ext cx="1079487" cy="7196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77D5F-9111-48EA-80B5-48D76F362371}">
      <dsp:nvSpPr>
        <dsp:cNvPr id="0" name=""/>
        <dsp:cNvSpPr/>
      </dsp:nvSpPr>
      <dsp:spPr>
        <a:xfrm>
          <a:off x="1476" y="178410"/>
          <a:ext cx="1798945" cy="719578"/>
        </a:xfrm>
        <a:prstGeom prst="chevron">
          <a:avLst/>
        </a:prstGeom>
        <a:solidFill>
          <a:srgbClr val="3C8A2E"/>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b="1" kern="1200" dirty="0">
              <a:solidFill>
                <a:schemeClr val="bg1">
                  <a:lumMod val="95000"/>
                </a:schemeClr>
              </a:solidFill>
            </a:rPr>
            <a:t>Réception des profils et évaluation des dossiers</a:t>
          </a:r>
        </a:p>
      </dsp:txBody>
      <dsp:txXfrm>
        <a:off x="361265" y="178410"/>
        <a:ext cx="1079367" cy="719578"/>
      </dsp:txXfrm>
    </dsp:sp>
    <dsp:sp modelId="{2CA23A28-F96D-4AB9-ACD0-D94426431BF6}">
      <dsp:nvSpPr>
        <dsp:cNvPr id="0" name=""/>
        <dsp:cNvSpPr/>
      </dsp:nvSpPr>
      <dsp:spPr>
        <a:xfrm>
          <a:off x="1620527" y="178410"/>
          <a:ext cx="1798945" cy="719578"/>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622300">
            <a:lnSpc>
              <a:spcPct val="90000"/>
            </a:lnSpc>
            <a:spcBef>
              <a:spcPct val="0"/>
            </a:spcBef>
            <a:spcAft>
              <a:spcPct val="35000"/>
            </a:spcAft>
            <a:buNone/>
          </a:pPr>
          <a:r>
            <a:rPr lang="fr-CH" sz="1200" kern="1200" dirty="0"/>
            <a:t>Entretiens</a:t>
          </a:r>
          <a:endParaRPr lang="fr-CH" sz="1200" kern="1200" dirty="0">
            <a:solidFill>
              <a:srgbClr val="000000">
                <a:hueOff val="0"/>
                <a:satOff val="0"/>
                <a:lumOff val="0"/>
                <a:alphaOff val="0"/>
              </a:srgbClr>
            </a:solidFill>
            <a:latin typeface="Arial"/>
            <a:ea typeface="+mn-ea"/>
            <a:cs typeface="+mn-cs"/>
          </a:endParaRPr>
        </a:p>
      </dsp:txBody>
      <dsp:txXfrm>
        <a:off x="1980316" y="178410"/>
        <a:ext cx="1079367" cy="719578"/>
      </dsp:txXfrm>
    </dsp:sp>
    <dsp:sp modelId="{CF35F210-CFA7-423E-B8F5-6E091178866A}">
      <dsp:nvSpPr>
        <dsp:cNvPr id="0" name=""/>
        <dsp:cNvSpPr/>
      </dsp:nvSpPr>
      <dsp:spPr>
        <a:xfrm>
          <a:off x="3239578" y="178410"/>
          <a:ext cx="1798945" cy="719578"/>
        </a:xfrm>
        <a:prstGeom prst="chevron">
          <a:avLst/>
        </a:prstGeom>
        <a:solidFill>
          <a:schemeClr val="lt1">
            <a:hueOff val="0"/>
            <a:satOff val="0"/>
            <a:lumOff val="0"/>
            <a:alphaOff val="0"/>
          </a:schemeClr>
        </a:solidFill>
        <a:ln w="38100" cap="flat" cmpd="sng" algn="ctr">
          <a:solidFill>
            <a:srgbClr val="3C8A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CH" sz="1200" kern="1200" dirty="0"/>
            <a:t>Fixation de salaire</a:t>
          </a:r>
        </a:p>
      </dsp:txBody>
      <dsp:txXfrm>
        <a:off x="3599367" y="178410"/>
        <a:ext cx="1079367" cy="71957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2"/>
            <a:ext cx="3078639" cy="511174"/>
          </a:xfrm>
          <a:prstGeom prst="rect">
            <a:avLst/>
          </a:prstGeom>
          <a:noFill/>
          <a:ln w="9525">
            <a:noFill/>
            <a:miter lim="800000"/>
            <a:headEnd/>
            <a:tailEnd/>
          </a:ln>
          <a:effectLst/>
        </p:spPr>
        <p:txBody>
          <a:bodyPr vert="horz" wrap="square" lIns="99039" tIns="49519" rIns="99039" bIns="49519" numCol="1" anchor="t" anchorCtr="0" compatLnSpc="1">
            <a:prstTxWarp prst="textNoShape">
              <a:avLst/>
            </a:prstTxWarp>
          </a:bodyPr>
          <a:lstStyle>
            <a:lvl1pPr defTabSz="990506">
              <a:defRPr sz="1300" smtClean="0"/>
            </a:lvl1pPr>
          </a:lstStyle>
          <a:p>
            <a:pPr>
              <a:defRPr/>
            </a:pPr>
            <a:endParaRPr lang="fr-CH"/>
          </a:p>
        </p:txBody>
      </p:sp>
      <p:sp>
        <p:nvSpPr>
          <p:cNvPr id="11267" name="Rectangle 3"/>
          <p:cNvSpPr>
            <a:spLocks noGrp="1" noChangeArrowheads="1"/>
          </p:cNvSpPr>
          <p:nvPr>
            <p:ph type="dt" sz="quarter" idx="1"/>
          </p:nvPr>
        </p:nvSpPr>
        <p:spPr bwMode="auto">
          <a:xfrm>
            <a:off x="4023837" y="2"/>
            <a:ext cx="3078639" cy="511174"/>
          </a:xfrm>
          <a:prstGeom prst="rect">
            <a:avLst/>
          </a:prstGeom>
          <a:noFill/>
          <a:ln w="9525">
            <a:noFill/>
            <a:miter lim="800000"/>
            <a:headEnd/>
            <a:tailEnd/>
          </a:ln>
          <a:effectLst/>
        </p:spPr>
        <p:txBody>
          <a:bodyPr vert="horz" wrap="square" lIns="99039" tIns="49519" rIns="99039" bIns="49519" numCol="1" anchor="t" anchorCtr="0" compatLnSpc="1">
            <a:prstTxWarp prst="textNoShape">
              <a:avLst/>
            </a:prstTxWarp>
          </a:bodyPr>
          <a:lstStyle>
            <a:lvl1pPr algn="r" defTabSz="990506">
              <a:defRPr sz="1300" smtClean="0"/>
            </a:lvl1pPr>
          </a:lstStyle>
          <a:p>
            <a:pPr>
              <a:defRPr/>
            </a:pPr>
            <a:endParaRPr lang="fr-CH"/>
          </a:p>
        </p:txBody>
      </p:sp>
      <p:sp>
        <p:nvSpPr>
          <p:cNvPr id="11268" name="Rectangle 4"/>
          <p:cNvSpPr>
            <a:spLocks noGrp="1" noChangeArrowheads="1"/>
          </p:cNvSpPr>
          <p:nvPr>
            <p:ph type="ftr" sz="quarter" idx="2"/>
          </p:nvPr>
        </p:nvSpPr>
        <p:spPr bwMode="auto">
          <a:xfrm>
            <a:off x="1" y="9721853"/>
            <a:ext cx="3078639" cy="511174"/>
          </a:xfrm>
          <a:prstGeom prst="rect">
            <a:avLst/>
          </a:prstGeom>
          <a:noFill/>
          <a:ln w="9525">
            <a:noFill/>
            <a:miter lim="800000"/>
            <a:headEnd/>
            <a:tailEnd/>
          </a:ln>
          <a:effectLst/>
        </p:spPr>
        <p:txBody>
          <a:bodyPr vert="horz" wrap="square" lIns="99039" tIns="49519" rIns="99039" bIns="49519" numCol="1" anchor="b" anchorCtr="0" compatLnSpc="1">
            <a:prstTxWarp prst="textNoShape">
              <a:avLst/>
            </a:prstTxWarp>
          </a:bodyPr>
          <a:lstStyle>
            <a:lvl1pPr defTabSz="990506">
              <a:defRPr sz="1300" dirty="0" smtClean="0"/>
            </a:lvl1pPr>
          </a:lstStyle>
          <a:p>
            <a:pPr>
              <a:defRPr/>
            </a:pPr>
            <a:r>
              <a:rPr lang="fr-CH"/>
              <a:t>Etat de Vaud</a:t>
            </a:r>
          </a:p>
        </p:txBody>
      </p:sp>
      <p:sp>
        <p:nvSpPr>
          <p:cNvPr id="11269" name="Rectangle 5"/>
          <p:cNvSpPr>
            <a:spLocks noGrp="1" noChangeArrowheads="1"/>
          </p:cNvSpPr>
          <p:nvPr>
            <p:ph type="sldNum" sz="quarter" idx="3"/>
          </p:nvPr>
        </p:nvSpPr>
        <p:spPr bwMode="auto">
          <a:xfrm>
            <a:off x="4023837" y="9721853"/>
            <a:ext cx="3078639" cy="511174"/>
          </a:xfrm>
          <a:prstGeom prst="rect">
            <a:avLst/>
          </a:prstGeom>
          <a:noFill/>
          <a:ln w="9525">
            <a:noFill/>
            <a:miter lim="800000"/>
            <a:headEnd/>
            <a:tailEnd/>
          </a:ln>
          <a:effectLst/>
        </p:spPr>
        <p:txBody>
          <a:bodyPr vert="horz" wrap="square" lIns="99039" tIns="49519" rIns="99039" bIns="49519" numCol="1" anchor="b" anchorCtr="0" compatLnSpc="1">
            <a:prstTxWarp prst="textNoShape">
              <a:avLst/>
            </a:prstTxWarp>
          </a:bodyPr>
          <a:lstStyle>
            <a:lvl1pPr algn="r" defTabSz="990506">
              <a:defRPr sz="1300" smtClean="0"/>
            </a:lvl1pPr>
          </a:lstStyle>
          <a:p>
            <a:pPr>
              <a:defRPr/>
            </a:pPr>
            <a:fld id="{A2581CB8-87EA-45E9-B377-6D9D59616D81}" type="slidenum">
              <a:rPr lang="fr-CH"/>
              <a:pPr>
                <a:defRPr/>
              </a:pPr>
              <a:t>‹N°›</a:t>
            </a:fld>
            <a:endParaRPr lang="fr-CH"/>
          </a:p>
        </p:txBody>
      </p:sp>
    </p:spTree>
    <p:extLst>
      <p:ext uri="{BB962C8B-B14F-4D97-AF65-F5344CB8AC3E}">
        <p14:creationId xmlns:p14="http://schemas.microsoft.com/office/powerpoint/2010/main" val="3446653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3078639" cy="511174"/>
          </a:xfrm>
          <a:prstGeom prst="rect">
            <a:avLst/>
          </a:prstGeom>
          <a:noFill/>
          <a:ln w="9525">
            <a:noFill/>
            <a:miter lim="800000"/>
            <a:headEnd/>
            <a:tailEnd/>
          </a:ln>
          <a:effectLst/>
        </p:spPr>
        <p:txBody>
          <a:bodyPr vert="horz" wrap="square" lIns="99039" tIns="49519" rIns="99039" bIns="49519" numCol="1" anchor="t" anchorCtr="0" compatLnSpc="1">
            <a:prstTxWarp prst="textNoShape">
              <a:avLst/>
            </a:prstTxWarp>
          </a:bodyPr>
          <a:lstStyle>
            <a:lvl1pPr defTabSz="990506">
              <a:defRPr sz="1300" smtClean="0"/>
            </a:lvl1pPr>
          </a:lstStyle>
          <a:p>
            <a:pPr>
              <a:defRPr/>
            </a:pPr>
            <a:endParaRPr lang="fr-CH"/>
          </a:p>
        </p:txBody>
      </p:sp>
      <p:sp>
        <p:nvSpPr>
          <p:cNvPr id="7171" name="Rectangle 3"/>
          <p:cNvSpPr>
            <a:spLocks noGrp="1" noChangeArrowheads="1"/>
          </p:cNvSpPr>
          <p:nvPr>
            <p:ph type="dt" idx="1"/>
          </p:nvPr>
        </p:nvSpPr>
        <p:spPr bwMode="auto">
          <a:xfrm>
            <a:off x="4023837" y="2"/>
            <a:ext cx="3078639" cy="511174"/>
          </a:xfrm>
          <a:prstGeom prst="rect">
            <a:avLst/>
          </a:prstGeom>
          <a:noFill/>
          <a:ln w="9525">
            <a:noFill/>
            <a:miter lim="800000"/>
            <a:headEnd/>
            <a:tailEnd/>
          </a:ln>
          <a:effectLst/>
        </p:spPr>
        <p:txBody>
          <a:bodyPr vert="horz" wrap="square" lIns="99039" tIns="49519" rIns="99039" bIns="49519" numCol="1" anchor="t" anchorCtr="0" compatLnSpc="1">
            <a:prstTxWarp prst="textNoShape">
              <a:avLst/>
            </a:prstTxWarp>
          </a:bodyPr>
          <a:lstStyle>
            <a:lvl1pPr algn="r" defTabSz="990506">
              <a:defRPr sz="1300" smtClean="0"/>
            </a:lvl1pPr>
          </a:lstStyle>
          <a:p>
            <a:pPr>
              <a:defRPr/>
            </a:pPr>
            <a:endParaRPr lang="fr-CH"/>
          </a:p>
        </p:txBody>
      </p:sp>
      <p:sp>
        <p:nvSpPr>
          <p:cNvPr id="6148" name="Rectangle 4"/>
          <p:cNvSpPr>
            <a:spLocks noGrp="1" noRot="1" noChangeAspect="1" noChangeArrowheads="1" noTextEdit="1"/>
          </p:cNvSpPr>
          <p:nvPr>
            <p:ph type="sldImg" idx="2"/>
          </p:nvPr>
        </p:nvSpPr>
        <p:spPr bwMode="auto">
          <a:xfrm>
            <a:off x="993775" y="769938"/>
            <a:ext cx="5116513" cy="383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10090" y="4860927"/>
            <a:ext cx="5683886" cy="4605338"/>
          </a:xfrm>
          <a:prstGeom prst="rect">
            <a:avLst/>
          </a:prstGeom>
          <a:noFill/>
          <a:ln w="9525">
            <a:noFill/>
            <a:miter lim="800000"/>
            <a:headEnd/>
            <a:tailEnd/>
          </a:ln>
          <a:effectLst/>
        </p:spPr>
        <p:txBody>
          <a:bodyPr vert="horz" wrap="square" lIns="99039" tIns="49519" rIns="99039" bIns="49519" numCol="1" anchor="t" anchorCtr="0" compatLnSpc="1">
            <a:prstTxWarp prst="textNoShape">
              <a:avLst/>
            </a:prstTxWarp>
          </a:bodyPr>
          <a:lstStyle/>
          <a:p>
            <a:pPr lvl="0"/>
            <a:r>
              <a:rPr lang="fr-CH" noProof="0"/>
              <a:t>Cliquez pour modifier les styles du texte du masque</a:t>
            </a:r>
          </a:p>
          <a:p>
            <a:pPr lvl="1"/>
            <a:r>
              <a:rPr lang="fr-CH" noProof="0"/>
              <a:t>Deuxième niveau</a:t>
            </a:r>
          </a:p>
          <a:p>
            <a:pPr lvl="2"/>
            <a:r>
              <a:rPr lang="fr-CH" noProof="0"/>
              <a:t>Troisième niveau</a:t>
            </a:r>
          </a:p>
          <a:p>
            <a:pPr lvl="3"/>
            <a:r>
              <a:rPr lang="fr-CH" noProof="0"/>
              <a:t>Quatrième niveau</a:t>
            </a:r>
          </a:p>
          <a:p>
            <a:pPr lvl="4"/>
            <a:r>
              <a:rPr lang="fr-CH" noProof="0"/>
              <a:t>Cinquième niveau</a:t>
            </a:r>
          </a:p>
        </p:txBody>
      </p:sp>
      <p:sp>
        <p:nvSpPr>
          <p:cNvPr id="7174" name="Rectangle 6"/>
          <p:cNvSpPr>
            <a:spLocks noGrp="1" noChangeArrowheads="1"/>
          </p:cNvSpPr>
          <p:nvPr>
            <p:ph type="ftr" sz="quarter" idx="4"/>
          </p:nvPr>
        </p:nvSpPr>
        <p:spPr bwMode="auto">
          <a:xfrm>
            <a:off x="1" y="9721853"/>
            <a:ext cx="3078639" cy="511174"/>
          </a:xfrm>
          <a:prstGeom prst="rect">
            <a:avLst/>
          </a:prstGeom>
          <a:noFill/>
          <a:ln w="9525">
            <a:noFill/>
            <a:miter lim="800000"/>
            <a:headEnd/>
            <a:tailEnd/>
          </a:ln>
          <a:effectLst/>
        </p:spPr>
        <p:txBody>
          <a:bodyPr vert="horz" wrap="square" lIns="99039" tIns="49519" rIns="99039" bIns="49519" numCol="1" anchor="b" anchorCtr="0" compatLnSpc="1">
            <a:prstTxWarp prst="textNoShape">
              <a:avLst/>
            </a:prstTxWarp>
          </a:bodyPr>
          <a:lstStyle>
            <a:lvl1pPr defTabSz="990506">
              <a:defRPr sz="1300" smtClean="0"/>
            </a:lvl1pPr>
          </a:lstStyle>
          <a:p>
            <a:pPr>
              <a:defRPr/>
            </a:pPr>
            <a:r>
              <a:rPr lang="fr-CH"/>
              <a:t>Département, Service</a:t>
            </a:r>
          </a:p>
        </p:txBody>
      </p:sp>
      <p:sp>
        <p:nvSpPr>
          <p:cNvPr id="7175" name="Rectangle 7"/>
          <p:cNvSpPr>
            <a:spLocks noGrp="1" noChangeArrowheads="1"/>
          </p:cNvSpPr>
          <p:nvPr>
            <p:ph type="sldNum" sz="quarter" idx="5"/>
          </p:nvPr>
        </p:nvSpPr>
        <p:spPr bwMode="auto">
          <a:xfrm>
            <a:off x="4023837" y="9721853"/>
            <a:ext cx="3078639" cy="511174"/>
          </a:xfrm>
          <a:prstGeom prst="rect">
            <a:avLst/>
          </a:prstGeom>
          <a:noFill/>
          <a:ln w="9525">
            <a:noFill/>
            <a:miter lim="800000"/>
            <a:headEnd/>
            <a:tailEnd/>
          </a:ln>
          <a:effectLst/>
        </p:spPr>
        <p:txBody>
          <a:bodyPr vert="horz" wrap="square" lIns="99039" tIns="49519" rIns="99039" bIns="49519" numCol="1" anchor="b" anchorCtr="0" compatLnSpc="1">
            <a:prstTxWarp prst="textNoShape">
              <a:avLst/>
            </a:prstTxWarp>
          </a:bodyPr>
          <a:lstStyle>
            <a:lvl1pPr algn="r" defTabSz="990506">
              <a:defRPr sz="1300" smtClean="0"/>
            </a:lvl1pPr>
          </a:lstStyle>
          <a:p>
            <a:pPr>
              <a:defRPr/>
            </a:pPr>
            <a:fld id="{3A778E07-D98E-403B-84DC-B9AFA93B95F9}" type="slidenum">
              <a:rPr lang="fr-CH"/>
              <a:pPr>
                <a:defRPr/>
              </a:pPr>
              <a:t>‹N°›</a:t>
            </a:fld>
            <a:endParaRPr lang="fr-CH"/>
          </a:p>
        </p:txBody>
      </p:sp>
    </p:spTree>
    <p:extLst>
      <p:ext uri="{BB962C8B-B14F-4D97-AF65-F5344CB8AC3E}">
        <p14:creationId xmlns:p14="http://schemas.microsoft.com/office/powerpoint/2010/main" val="3948811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pPr>
              <a:defRPr/>
            </a:pPr>
            <a:fld id="{3A778E07-D98E-403B-84DC-B9AFA93B95F9}" type="slidenum">
              <a:rPr lang="fr-CH" smtClean="0"/>
              <a:pPr>
                <a:defRPr/>
              </a:pPr>
              <a:t>1</a:t>
            </a:fld>
            <a:endParaRPr lang="fr-CH"/>
          </a:p>
        </p:txBody>
      </p:sp>
    </p:spTree>
    <p:extLst>
      <p:ext uri="{BB962C8B-B14F-4D97-AF65-F5344CB8AC3E}">
        <p14:creationId xmlns:p14="http://schemas.microsoft.com/office/powerpoint/2010/main" val="38959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pPr defTabSz="914312">
              <a:defRPr/>
            </a:pPr>
            <a:r>
              <a:rPr lang="fr-CH" dirty="0"/>
              <a:t>L’</a:t>
            </a:r>
            <a:r>
              <a:rPr lang="fr-CH" dirty="0" err="1"/>
              <a:t>intervenant-e</a:t>
            </a:r>
            <a:r>
              <a:rPr lang="fr-CH" dirty="0"/>
              <a:t> présente ensuite le corrigé de l’annonce, tel qu’il sera publié sur le site internet de l’ACV.</a:t>
            </a:r>
          </a:p>
          <a:p>
            <a:endParaRPr lang="fr-CH" dirty="0"/>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10</a:t>
            </a:fld>
            <a:endParaRPr lang="fr-CH"/>
          </a:p>
        </p:txBody>
      </p:sp>
    </p:spTree>
    <p:extLst>
      <p:ext uri="{BB962C8B-B14F-4D97-AF65-F5344CB8AC3E}">
        <p14:creationId xmlns:p14="http://schemas.microsoft.com/office/powerpoint/2010/main" val="39530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introduit la thématique et pose les trois questions aux apprenti-e-s.</a:t>
            </a:r>
          </a:p>
          <a:p>
            <a:r>
              <a:rPr lang="fr-CH" dirty="0"/>
              <a:t>Possibilité d’organisation des dossiers par catégorie (A, B, C) ou «sélectionné pour entretien», «en attente», «négatifs», etc..</a:t>
            </a:r>
          </a:p>
          <a:p>
            <a:r>
              <a:rPr lang="fr-CH" dirty="0"/>
              <a:t>Le tri des dossiers se fait au niveau RH, en principe la personne chargée du recrutement qui transmet ensuite les dossiers retenus pour un entretien à la ligne. </a:t>
            </a:r>
          </a:p>
          <a:p>
            <a:r>
              <a:rPr lang="fr-CH" dirty="0"/>
              <a:t>Les critères de sélection sont à déterminer avec la ligne, en fonction du profil recherché (compétences) et des exigences du métier.</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11</a:t>
            </a:fld>
            <a:endParaRPr lang="fr-CH"/>
          </a:p>
        </p:txBody>
      </p:sp>
    </p:spTree>
    <p:extLst>
      <p:ext uri="{BB962C8B-B14F-4D97-AF65-F5344CB8AC3E}">
        <p14:creationId xmlns:p14="http://schemas.microsoft.com/office/powerpoint/2010/main" val="301230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demande aux apprenti-e-s d’aller rechercher sur la plateforme du CEP les trois CV afin de les analyser. A la fin des 15’, les apprenti-e-s auront, par table, déterminé la personne sélectionnée pour un entretien et pour quelles raisons.</a:t>
            </a:r>
          </a:p>
          <a:p>
            <a:endParaRPr lang="fr-CH" dirty="0"/>
          </a:p>
          <a:p>
            <a:r>
              <a:rPr lang="fr-CH" dirty="0"/>
              <a:t>Le CV retenu est celui qui est dans les tons bleus.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12</a:t>
            </a:fld>
            <a:endParaRPr lang="fr-CH"/>
          </a:p>
        </p:txBody>
      </p:sp>
    </p:spTree>
    <p:extLst>
      <p:ext uri="{BB962C8B-B14F-4D97-AF65-F5344CB8AC3E}">
        <p14:creationId xmlns:p14="http://schemas.microsoft.com/office/powerpoint/2010/main" val="363376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introduit la thématique de la fixation de salaire, spécifique à l’ACV.</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13</a:t>
            </a:fld>
            <a:endParaRPr lang="fr-CH"/>
          </a:p>
        </p:txBody>
      </p:sp>
    </p:spTree>
    <p:extLst>
      <p:ext uri="{BB962C8B-B14F-4D97-AF65-F5344CB8AC3E}">
        <p14:creationId xmlns:p14="http://schemas.microsoft.com/office/powerpoint/2010/main" val="406017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explique que le principe de la fixation de salaire se réalise en fonction du cahier des charges et de la grille salariale. Il mentionne le fait que c’est le SPEV qui détermine les niveaux de fonction des postes et qu’ils calculent également l’échelon.</a:t>
            </a:r>
          </a:p>
          <a:p>
            <a:endParaRPr lang="fr-CH" dirty="0"/>
          </a:p>
          <a:p>
            <a:r>
              <a:rPr lang="fr-CH" dirty="0"/>
              <a:t>L’</a:t>
            </a:r>
            <a:r>
              <a:rPr lang="fr-CH" dirty="0" err="1"/>
              <a:t>intervenant-e</a:t>
            </a:r>
            <a:r>
              <a:rPr lang="fr-CH" dirty="0"/>
              <a:t> clique ensuite sur le lien et montre la grille salariale de l’Etat de son choix.</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14</a:t>
            </a:fld>
            <a:endParaRPr lang="fr-CH"/>
          </a:p>
        </p:txBody>
      </p:sp>
    </p:spTree>
    <p:extLst>
      <p:ext uri="{BB962C8B-B14F-4D97-AF65-F5344CB8AC3E}">
        <p14:creationId xmlns:p14="http://schemas.microsoft.com/office/powerpoint/2010/main" val="303750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explique comment l’échelon est calculé et quel est la nécessité du coefficient. </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15</a:t>
            </a:fld>
            <a:endParaRPr lang="fr-CH"/>
          </a:p>
        </p:txBody>
      </p:sp>
    </p:spTree>
    <p:extLst>
      <p:ext uri="{BB962C8B-B14F-4D97-AF65-F5344CB8AC3E}">
        <p14:creationId xmlns:p14="http://schemas.microsoft.com/office/powerpoint/2010/main" val="3636590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explique qu’il s’agit d’un extrait d’une fixation de salaire où on peut voir les activités professionnelles du/de la </a:t>
            </a:r>
            <a:r>
              <a:rPr lang="fr-CH" dirty="0" err="1"/>
              <a:t>candidat-e</a:t>
            </a:r>
            <a:r>
              <a:rPr lang="fr-CH" dirty="0"/>
              <a:t>, la durée, le taux d’activité et les coefficients indiqués par les RH pour permettre au SPEV de fixer le salaire.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16</a:t>
            </a:fld>
            <a:endParaRPr lang="fr-CH"/>
          </a:p>
        </p:txBody>
      </p:sp>
    </p:spTree>
    <p:extLst>
      <p:ext uri="{BB962C8B-B14F-4D97-AF65-F5344CB8AC3E}">
        <p14:creationId xmlns:p14="http://schemas.microsoft.com/office/powerpoint/2010/main" val="2478619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présente la première partie du contrat en lien avec la FSI.</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17</a:t>
            </a:fld>
            <a:endParaRPr lang="fr-CH"/>
          </a:p>
        </p:txBody>
      </p:sp>
    </p:spTree>
    <p:extLst>
      <p:ext uri="{BB962C8B-B14F-4D97-AF65-F5344CB8AC3E}">
        <p14:creationId xmlns:p14="http://schemas.microsoft.com/office/powerpoint/2010/main" val="156157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pose la question aux apprenti-e-s et leur laisse débattre sur les documents à fournir lors d’une embauche. Ils peuvent se remémorer les documents qu’ils ont dû envoyer avec leur contrat d’apprentissage. L’intervenant affiche ensuite les réponses.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18</a:t>
            </a:fld>
            <a:endParaRPr lang="fr-CH"/>
          </a:p>
        </p:txBody>
      </p:sp>
    </p:spTree>
    <p:extLst>
      <p:ext uri="{BB962C8B-B14F-4D97-AF65-F5344CB8AC3E}">
        <p14:creationId xmlns:p14="http://schemas.microsoft.com/office/powerpoint/2010/main" val="1187200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explique le principe de la GED. Il mentionne également la loi sur la protection des données.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19</a:t>
            </a:fld>
            <a:endParaRPr lang="fr-CH"/>
          </a:p>
        </p:txBody>
      </p:sp>
    </p:spTree>
    <p:extLst>
      <p:ext uri="{BB962C8B-B14F-4D97-AF65-F5344CB8AC3E}">
        <p14:creationId xmlns:p14="http://schemas.microsoft.com/office/powerpoint/2010/main" val="36500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L’</a:t>
            </a:r>
            <a:r>
              <a:rPr lang="fr-FR" altLang="fr-FR" dirty="0" err="1"/>
              <a:t>intervenant-e</a:t>
            </a:r>
            <a:r>
              <a:rPr lang="fr-FR" altLang="fr-FR" dirty="0"/>
              <a:t> fait référence aux deux objectifs évaluateurs. Il/elle indique que les thématiques sont résumées par objectifs sur la plateforme du CEP et que les apprenti-e-s doivent s’y référer pour la rédaction de leurs dossiers.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distribue les enveloppes avec les documents imprimés et affiche à l’écran le plan de classement GED simplifié. Les apprenti-e-s ont alors 10’ pour classer les documents sous la bonne rubrique et éliminer les intrus.</a:t>
            </a:r>
          </a:p>
          <a:p>
            <a:r>
              <a:rPr lang="fr-CH" dirty="0"/>
              <a:t>L’intervenant explique que le plan de classement GED élaboré par le SPEV sera disponible après le cours sur la plateforme du CEP.</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20</a:t>
            </a:fld>
            <a:endParaRPr lang="fr-CH"/>
          </a:p>
        </p:txBody>
      </p:sp>
    </p:spTree>
    <p:extLst>
      <p:ext uri="{BB962C8B-B14F-4D97-AF65-F5344CB8AC3E}">
        <p14:creationId xmlns:p14="http://schemas.microsoft.com/office/powerpoint/2010/main" val="812294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présente le logiciel salaire utilisé à l’Etat de Vaud et explique brièvement que les documents élaborés et reçus par les RH servent à verser le salaire des collaborateur-</a:t>
            </a:r>
            <a:r>
              <a:rPr lang="fr-CH" dirty="0" err="1"/>
              <a:t>trice</a:t>
            </a:r>
            <a:r>
              <a:rPr lang="fr-CH" dirty="0"/>
              <a:t>-s, ainsi qu’à effectuer le bon suivi de leur dossier.</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21</a:t>
            </a:fld>
            <a:endParaRPr lang="fr-CH"/>
          </a:p>
        </p:txBody>
      </p:sp>
    </p:spTree>
    <p:extLst>
      <p:ext uri="{BB962C8B-B14F-4D97-AF65-F5344CB8AC3E}">
        <p14:creationId xmlns:p14="http://schemas.microsoft.com/office/powerpoint/2010/main" val="213303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présente la rubrique «Données d’emploi» et fait le lien avec la FSI et le cahier des charges de la personne engagée.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22</a:t>
            </a:fld>
            <a:endParaRPr lang="fr-CH"/>
          </a:p>
        </p:txBody>
      </p:sp>
    </p:spTree>
    <p:extLst>
      <p:ext uri="{BB962C8B-B14F-4D97-AF65-F5344CB8AC3E}">
        <p14:creationId xmlns:p14="http://schemas.microsoft.com/office/powerpoint/2010/main" val="92686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présente la rubrique «Données d’emploi» et fait le lien avec la FSI et le cahier des charges de la personne engagée.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23</a:t>
            </a:fld>
            <a:endParaRPr lang="fr-CH"/>
          </a:p>
        </p:txBody>
      </p:sp>
    </p:spTree>
    <p:extLst>
      <p:ext uri="{BB962C8B-B14F-4D97-AF65-F5344CB8AC3E}">
        <p14:creationId xmlns:p14="http://schemas.microsoft.com/office/powerpoint/2010/main" val="4004321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présente le logiciel salaire utilisé à l’Etat de Vaud et explique brièvement que les documents élaborés et reçus par les RH servent à verser le salaire des collaborateur-</a:t>
            </a:r>
            <a:r>
              <a:rPr lang="fr-CH" dirty="0" err="1"/>
              <a:t>trice</a:t>
            </a:r>
            <a:r>
              <a:rPr lang="fr-CH" dirty="0"/>
              <a:t>-s, ainsi qu’à effectuer le bon suivi de leur dossier.</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24</a:t>
            </a:fld>
            <a:endParaRPr lang="fr-CH"/>
          </a:p>
        </p:txBody>
      </p:sp>
    </p:spTree>
    <p:extLst>
      <p:ext uri="{BB962C8B-B14F-4D97-AF65-F5344CB8AC3E}">
        <p14:creationId xmlns:p14="http://schemas.microsoft.com/office/powerpoint/2010/main" val="2267243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présente les éléments relatifs aux premiers jours/aux premières semaines d’activité d’</a:t>
            </a:r>
            <a:r>
              <a:rPr lang="fr-CH" dirty="0" err="1"/>
              <a:t>un-e</a:t>
            </a:r>
            <a:r>
              <a:rPr lang="fr-CH" dirty="0"/>
              <a:t> nouveau-elle collaborateur-</a:t>
            </a:r>
            <a:r>
              <a:rPr lang="fr-CH" dirty="0" err="1"/>
              <a:t>trice</a:t>
            </a:r>
            <a:r>
              <a:rPr lang="fr-CH" dirty="0"/>
              <a:t>.</a:t>
            </a:r>
          </a:p>
          <a:p>
            <a:pPr marL="228579" indent="-228579">
              <a:buAutoNum type="arabicPeriod"/>
            </a:pPr>
            <a:r>
              <a:rPr lang="fr-CH" dirty="0"/>
              <a:t>Accès informatiques, badge, </a:t>
            </a:r>
            <a:r>
              <a:rPr lang="fr-CH" dirty="0" err="1"/>
              <a:t>etc</a:t>
            </a:r>
            <a:endParaRPr lang="fr-CH" dirty="0"/>
          </a:p>
          <a:p>
            <a:pPr marL="228579" indent="-228579">
              <a:buAutoNum type="arabicPeriod"/>
            </a:pPr>
            <a:r>
              <a:rPr lang="fr-CH" dirty="0"/>
              <a:t>Tour des locaux (cafétéria, toilettes, </a:t>
            </a:r>
            <a:r>
              <a:rPr lang="fr-CH" dirty="0" err="1"/>
              <a:t>etc</a:t>
            </a:r>
            <a:r>
              <a:rPr lang="fr-CH" dirty="0"/>
              <a:t>)</a:t>
            </a:r>
          </a:p>
          <a:p>
            <a:pPr marL="228579" indent="-228579">
              <a:buAutoNum type="arabicPeriod"/>
            </a:pPr>
            <a:r>
              <a:rPr lang="fr-CH" dirty="0"/>
              <a:t>Présentation des collègues (intégration)</a:t>
            </a:r>
          </a:p>
          <a:p>
            <a:pPr marL="228579" indent="-228579">
              <a:buAutoNum type="arabicPeriod"/>
            </a:pPr>
            <a:r>
              <a:rPr lang="fr-CH" dirty="0"/>
              <a:t>Cérémonie d’accueil Etat de Vaud </a:t>
            </a:r>
          </a:p>
          <a:p>
            <a:pPr marL="228579" indent="-228579">
              <a:buAutoNum type="arabicPeriod"/>
            </a:pPr>
            <a:r>
              <a:rPr lang="fr-CH" dirty="0"/>
              <a:t>Formation sur les procédures métiers (plan de formation)</a:t>
            </a:r>
          </a:p>
          <a:p>
            <a:pPr marL="228579" indent="-228579">
              <a:buAutoNum type="arabicPeriod"/>
            </a:pPr>
            <a:r>
              <a:rPr lang="fr-CH" dirty="0"/>
              <a:t>Informations relatives au salaire (date du versement, </a:t>
            </a:r>
            <a:r>
              <a:rPr lang="fr-CH" dirty="0" err="1"/>
              <a:t>etc</a:t>
            </a:r>
            <a:r>
              <a:rPr lang="fr-CH" dirty="0"/>
              <a:t>)</a:t>
            </a:r>
          </a:p>
          <a:p>
            <a:endParaRPr lang="fr-CH" dirty="0"/>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25</a:t>
            </a:fld>
            <a:endParaRPr lang="fr-CH"/>
          </a:p>
        </p:txBody>
      </p:sp>
    </p:spTree>
    <p:extLst>
      <p:ext uri="{BB962C8B-B14F-4D97-AF65-F5344CB8AC3E}">
        <p14:creationId xmlns:p14="http://schemas.microsoft.com/office/powerpoint/2010/main" val="298988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lit à haute voix le message téléphonique et introduit la thématique du bulletin de salaire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26</a:t>
            </a:fld>
            <a:endParaRPr lang="fr-CH"/>
          </a:p>
        </p:txBody>
      </p:sp>
    </p:spTree>
    <p:extLst>
      <p:ext uri="{BB962C8B-B14F-4D97-AF65-F5344CB8AC3E}">
        <p14:creationId xmlns:p14="http://schemas.microsoft.com/office/powerpoint/2010/main" val="2798263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désigne une partie du bulletin de salaire par table et donne 10 minutes aux apprenti-e-s pour préparer une réponse à donner au collaborateur. Ils doivent expliquer de manière détaillée chaque ligne du bulletin de salaire qui leur est confié.</a:t>
            </a:r>
          </a:p>
          <a:p>
            <a:r>
              <a:rPr lang="fr-CH" dirty="0" err="1"/>
              <a:t>Un-e</a:t>
            </a:r>
            <a:r>
              <a:rPr lang="fr-CH" dirty="0"/>
              <a:t> </a:t>
            </a:r>
            <a:r>
              <a:rPr lang="fr-CH" dirty="0" err="1"/>
              <a:t>délégué-e</a:t>
            </a:r>
            <a:r>
              <a:rPr lang="fr-CH" dirty="0"/>
              <a:t> par table donne ensuite la réponse au collaborateur pour la partie qui concerne son groupe.</a:t>
            </a:r>
          </a:p>
          <a:p>
            <a:endParaRPr lang="fr-CH" dirty="0"/>
          </a:p>
          <a:p>
            <a:r>
              <a:rPr lang="fr-CH" dirty="0"/>
              <a:t>Le bulletin de salaire est découpé en quatre parties :</a:t>
            </a:r>
          </a:p>
          <a:p>
            <a:pPr marL="236967" indent="-236967">
              <a:buAutoNum type="arabicPeriod"/>
            </a:pPr>
            <a:r>
              <a:rPr lang="fr-CH" dirty="0"/>
              <a:t>Partie du haut avec les données personnelles et de poste, ainsi que le salaire mensuel et la partie inférieure contenant la partie du 13</a:t>
            </a:r>
            <a:r>
              <a:rPr lang="fr-CH" baseline="30000" dirty="0"/>
              <a:t>e</a:t>
            </a:r>
            <a:r>
              <a:rPr lang="fr-CH" dirty="0"/>
              <a:t> salaire</a:t>
            </a:r>
          </a:p>
          <a:p>
            <a:pPr marL="236967" indent="-236967">
              <a:buAutoNum type="arabicPeriod"/>
            </a:pPr>
            <a:r>
              <a:rPr lang="fr-CH" dirty="0"/>
              <a:t>Partie CPEV + Assurances sociales</a:t>
            </a:r>
          </a:p>
          <a:p>
            <a:pPr marL="236967" indent="-236967">
              <a:buAutoNum type="arabicPeriod"/>
            </a:pPr>
            <a:r>
              <a:rPr lang="fr-CH" dirty="0"/>
              <a:t>Partie allocations familiales</a:t>
            </a:r>
          </a:p>
          <a:p>
            <a:pPr marL="236967" indent="-236967">
              <a:buAutoNum type="arabicPeriod"/>
            </a:pPr>
            <a:r>
              <a:rPr lang="fr-CH" dirty="0"/>
              <a:t>Partie retenues et remboursements</a:t>
            </a:r>
          </a:p>
          <a:p>
            <a:pPr marL="236967" indent="-236967">
              <a:buAutoNum type="arabicPeriod"/>
            </a:pPr>
            <a:endParaRPr lang="fr-CH" dirty="0"/>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27</a:t>
            </a:fld>
            <a:endParaRPr lang="fr-CH"/>
          </a:p>
        </p:txBody>
      </p:sp>
    </p:spTree>
    <p:extLst>
      <p:ext uri="{BB962C8B-B14F-4D97-AF65-F5344CB8AC3E}">
        <p14:creationId xmlns:p14="http://schemas.microsoft.com/office/powerpoint/2010/main" val="2532017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introduit la thématique et pose les trois questions aux apprenti-e-s.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28</a:t>
            </a:fld>
            <a:endParaRPr lang="fr-CH"/>
          </a:p>
        </p:txBody>
      </p:sp>
    </p:spTree>
    <p:extLst>
      <p:ext uri="{BB962C8B-B14F-4D97-AF65-F5344CB8AC3E}">
        <p14:creationId xmlns:p14="http://schemas.microsoft.com/office/powerpoint/2010/main" val="1821981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relève les éléments suivants :</a:t>
            </a:r>
          </a:p>
          <a:p>
            <a:pPr marL="171434" indent="-171434">
              <a:buFontTx/>
              <a:buChar char="-"/>
            </a:pPr>
            <a:r>
              <a:rPr lang="fr-CH" dirty="0"/>
              <a:t>Importance du temps d’essai</a:t>
            </a:r>
          </a:p>
          <a:p>
            <a:pPr marL="171434" indent="-171434">
              <a:buFontTx/>
              <a:buChar char="-"/>
            </a:pPr>
            <a:r>
              <a:rPr lang="fr-CH" dirty="0"/>
              <a:t>Processus RH</a:t>
            </a:r>
          </a:p>
          <a:p>
            <a:pPr marL="171434" indent="-171434">
              <a:buFontTx/>
              <a:buChar char="-"/>
            </a:pPr>
            <a:r>
              <a:rPr lang="fr-CH" dirty="0"/>
              <a:t>Entretien de fin de temps d’essai</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29</a:t>
            </a:fld>
            <a:endParaRPr lang="fr-CH"/>
          </a:p>
        </p:txBody>
      </p:sp>
    </p:spTree>
    <p:extLst>
      <p:ext uri="{BB962C8B-B14F-4D97-AF65-F5344CB8AC3E}">
        <p14:creationId xmlns:p14="http://schemas.microsoft.com/office/powerpoint/2010/main" val="226263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L’intervenant précise que le programme suit le cycle de vie des collaborateurs.</a:t>
            </a:r>
          </a:p>
          <a:p>
            <a:pPr eaLnBrk="1" hangingPunct="1"/>
            <a:endParaRPr lang="fr-FR" altLang="fr-FR" dirty="0"/>
          </a:p>
          <a:p>
            <a:pPr eaLnBrk="1" hangingPunct="1"/>
            <a:r>
              <a:rPr lang="fr-FR" altLang="fr-FR" dirty="0"/>
              <a:t>Horaire journée : 8h30-12h00 et 13h00-16h30</a:t>
            </a:r>
          </a:p>
          <a:p>
            <a:pPr eaLnBrk="1" hangingPunct="1"/>
            <a:endParaRPr lang="fr-FR" altLang="fr-FR" dirty="0"/>
          </a:p>
          <a:p>
            <a:pPr eaLnBrk="1" hangingPunct="1"/>
            <a:r>
              <a:rPr lang="fr-FR" altLang="fr-FR" dirty="0"/>
              <a:t>Durée pause du matin/après-midi : 20 minutes</a:t>
            </a:r>
          </a:p>
          <a:p>
            <a:pPr eaLnBrk="1" hangingPunct="1"/>
            <a:endParaRPr lang="fr-FR" altLang="fr-FR" dirty="0"/>
          </a:p>
          <a:p>
            <a:pPr eaLnBrk="1" hangingPunct="1"/>
            <a:r>
              <a:rPr lang="fr-FR" altLang="fr-FR" dirty="0"/>
              <a:t>1</a:t>
            </a:r>
            <a:r>
              <a:rPr lang="fr-FR" altLang="fr-FR" baseline="30000" dirty="0"/>
              <a:t>er</a:t>
            </a:r>
            <a:r>
              <a:rPr lang="fr-FR" altLang="fr-FR" dirty="0"/>
              <a:t> jour :</a:t>
            </a:r>
          </a:p>
          <a:p>
            <a:pPr eaLnBrk="1" hangingPunct="1"/>
            <a:r>
              <a:rPr lang="fr-FR" altLang="fr-FR" dirty="0"/>
              <a:t>La pause du matin a lieu après « Mise au concours »</a:t>
            </a:r>
          </a:p>
          <a:p>
            <a:pPr eaLnBrk="1" hangingPunct="1"/>
            <a:r>
              <a:rPr lang="fr-FR" altLang="fr-FR" dirty="0"/>
              <a:t>La pause de midi a lieu après « Salaire et contrat »</a:t>
            </a:r>
          </a:p>
          <a:p>
            <a:pPr eaLnBrk="1" hangingPunct="1"/>
            <a:r>
              <a:rPr lang="fr-FR" altLang="fr-FR" dirty="0"/>
              <a:t>La pause de l’après-midi a lieu après « Début des rapports de travail »</a:t>
            </a:r>
          </a:p>
          <a:p>
            <a:pPr eaLnBrk="1" hangingPunct="1"/>
            <a:endParaRPr lang="fr-FR" altLang="fr-FR" dirty="0"/>
          </a:p>
          <a:p>
            <a:pPr eaLnBrk="1" hangingPunct="1"/>
            <a:r>
              <a:rPr lang="fr-FR" altLang="fr-FR" dirty="0"/>
              <a:t>2</a:t>
            </a:r>
            <a:r>
              <a:rPr lang="fr-FR" altLang="fr-FR" baseline="30000" dirty="0"/>
              <a:t>e</a:t>
            </a:r>
            <a:r>
              <a:rPr lang="fr-FR" altLang="fr-FR" dirty="0"/>
              <a:t> jour :</a:t>
            </a:r>
          </a:p>
          <a:p>
            <a:pPr eaLnBrk="1" hangingPunct="1"/>
            <a:r>
              <a:rPr lang="fr-FR" altLang="fr-FR" dirty="0"/>
              <a:t>La pause du matin a lieu selon l’appréciation des intervenant-e-s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explique aux apprenti-e-s que l’Unité RH adresse au/à la responsable un e-mail pour lui rappeler l’échéance du temps d’essai de son/sa collaborateur-</a:t>
            </a:r>
            <a:r>
              <a:rPr lang="fr-CH" dirty="0" err="1"/>
              <a:t>trice</a:t>
            </a:r>
            <a:endParaRPr lang="fr-CH" dirty="0"/>
          </a:p>
          <a:p>
            <a:r>
              <a:rPr lang="fr-CH" dirty="0"/>
              <a:t>-&gt; Formulaire à compléter lors d’un entretien</a:t>
            </a:r>
          </a:p>
          <a:p>
            <a:r>
              <a:rPr lang="fr-CH" dirty="0"/>
              <a:t>-&gt; Respect des délais</a:t>
            </a:r>
          </a:p>
          <a:p>
            <a:r>
              <a:rPr lang="fr-CH" dirty="0"/>
              <a:t>-&gt; Retour quant à la confirmation d’engagement ou non</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30</a:t>
            </a:fld>
            <a:endParaRPr lang="fr-CH"/>
          </a:p>
        </p:txBody>
      </p:sp>
    </p:spTree>
    <p:extLst>
      <p:ext uri="{BB962C8B-B14F-4D97-AF65-F5344CB8AC3E}">
        <p14:creationId xmlns:p14="http://schemas.microsoft.com/office/powerpoint/2010/main" val="2146871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affiche la slide et explique la nécessité de compléter le formulaire d’entretien et fait le lien avec le cahier des charges, le modèle de compétences, etc.</a:t>
            </a:r>
          </a:p>
          <a:p>
            <a:r>
              <a:rPr lang="fr-CH" dirty="0"/>
              <a:t>L’</a:t>
            </a:r>
            <a:r>
              <a:rPr lang="fr-CH" dirty="0" err="1"/>
              <a:t>intervenant-e</a:t>
            </a:r>
            <a:r>
              <a:rPr lang="fr-CH" dirty="0"/>
              <a:t> doit ouvrir le formulaire à l’écran (disponible sur la plateforme du CEP) pour qu’ils/elles puissent visualiser comment il se présente et leur indiquer que les différentes rubriques sont remplies selon les informations notées dans le cahier des charges.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31</a:t>
            </a:fld>
            <a:endParaRPr lang="fr-CH"/>
          </a:p>
        </p:txBody>
      </p:sp>
    </p:spTree>
    <p:extLst>
      <p:ext uri="{BB962C8B-B14F-4D97-AF65-F5344CB8AC3E}">
        <p14:creationId xmlns:p14="http://schemas.microsoft.com/office/powerpoint/2010/main" val="2551446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lit le mail et précise que le Secteur RH effectue la suite du processus en lien avec la décision du/de la responsable.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32</a:t>
            </a:fld>
            <a:endParaRPr lang="fr-CH"/>
          </a:p>
        </p:txBody>
      </p:sp>
    </p:spTree>
    <p:extLst>
      <p:ext uri="{BB962C8B-B14F-4D97-AF65-F5344CB8AC3E}">
        <p14:creationId xmlns:p14="http://schemas.microsoft.com/office/powerpoint/2010/main" val="2423925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précise que le document est classé dans le dossier du/de la collaborateur-</a:t>
            </a:r>
            <a:r>
              <a:rPr lang="fr-CH" dirty="0" err="1"/>
              <a:t>trice</a:t>
            </a:r>
            <a:r>
              <a:rPr lang="fr-CH" dirty="0"/>
              <a:t>.</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33</a:t>
            </a:fld>
            <a:endParaRPr lang="fr-CH"/>
          </a:p>
        </p:txBody>
      </p:sp>
    </p:spTree>
    <p:extLst>
      <p:ext uri="{BB962C8B-B14F-4D97-AF65-F5344CB8AC3E}">
        <p14:creationId xmlns:p14="http://schemas.microsoft.com/office/powerpoint/2010/main" val="4263305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présente la fin du processus et précise que ces données servent à faire le suivi des entretiens d’essai et des entretiens annuels.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34</a:t>
            </a:fld>
            <a:endParaRPr lang="fr-CH"/>
          </a:p>
        </p:txBody>
      </p:sp>
    </p:spTree>
    <p:extLst>
      <p:ext uri="{BB962C8B-B14F-4D97-AF65-F5344CB8AC3E}">
        <p14:creationId xmlns:p14="http://schemas.microsoft.com/office/powerpoint/2010/main" val="1524052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fr-CH" b="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pPr>
              <a:defRPr/>
            </a:pPr>
            <a:fld id="{3A778E07-D98E-403B-84DC-B9AFA93B95F9}" type="slidenum">
              <a:rPr lang="fr-CH" smtClean="0"/>
              <a:pPr>
                <a:defRPr/>
              </a:pPr>
              <a:t>36</a:t>
            </a:fld>
            <a:endParaRPr lang="fr-CH"/>
          </a:p>
        </p:txBody>
      </p:sp>
    </p:spTree>
    <p:extLst>
      <p:ext uri="{BB962C8B-B14F-4D97-AF65-F5344CB8AC3E}">
        <p14:creationId xmlns:p14="http://schemas.microsoft.com/office/powerpoint/2010/main" val="2477008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12" eaLnBrk="1" hangingPunct="1">
              <a:defRPr/>
            </a:pPr>
            <a:r>
              <a:rPr lang="fr-FR" altLang="fr-FR" dirty="0"/>
              <a:t>L’</a:t>
            </a:r>
            <a:r>
              <a:rPr lang="fr-FR" altLang="fr-FR" dirty="0" err="1"/>
              <a:t>intervenant-e</a:t>
            </a:r>
            <a:r>
              <a:rPr lang="fr-FR" altLang="fr-FR" dirty="0"/>
              <a:t> fait référence aux deux objectifs évaluateurs. Il/elle indique que les thématiques sont résumées par objectifs sur la plateforme du CEP et que les apprenti-e-s doivent s’y référer pour la rédaction de leurs dossiers.</a:t>
            </a:r>
          </a:p>
          <a:p>
            <a:pPr eaLnBrk="1" hangingPunct="1"/>
            <a:endParaRPr lang="fr-FR" altLang="fr-FR" dirty="0"/>
          </a:p>
        </p:txBody>
      </p:sp>
    </p:spTree>
    <p:extLst>
      <p:ext uri="{BB962C8B-B14F-4D97-AF65-F5344CB8AC3E}">
        <p14:creationId xmlns:p14="http://schemas.microsoft.com/office/powerpoint/2010/main" val="1122626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Afin de réactiver les connaissances, les apprenti-e-s discutent et font la liste par table des sujets dont ils se rappellent. Au bout de 5 minutes, l’</a:t>
            </a:r>
            <a:r>
              <a:rPr lang="fr-CH" dirty="0" err="1"/>
              <a:t>intervenant-e</a:t>
            </a:r>
            <a:r>
              <a:rPr lang="fr-CH" dirty="0"/>
              <a:t> interroge la première table, puis la seconde, la troisième et ainsi de suite jusqu’à qu’il n’y ait plus de thématiques dans les listes des apprenti-e-s.</a:t>
            </a:r>
          </a:p>
          <a:p>
            <a:endParaRPr lang="fr-CH" dirty="0"/>
          </a:p>
          <a:p>
            <a:r>
              <a:rPr lang="fr-CH" dirty="0"/>
              <a:t>L’</a:t>
            </a:r>
            <a:r>
              <a:rPr lang="fr-CH" dirty="0" err="1"/>
              <a:t>intervenant-e</a:t>
            </a:r>
            <a:r>
              <a:rPr lang="fr-CH" dirty="0"/>
              <a:t> enchaîne ensuite sur la slide suivante.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38</a:t>
            </a:fld>
            <a:endParaRPr lang="fr-CH"/>
          </a:p>
        </p:txBody>
      </p:sp>
    </p:spTree>
    <p:extLst>
      <p:ext uri="{BB962C8B-B14F-4D97-AF65-F5344CB8AC3E}">
        <p14:creationId xmlns:p14="http://schemas.microsoft.com/office/powerpoint/2010/main" val="1813230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L’intervenant précise que le programme suit le cycle de vie des collaborateurs.</a:t>
            </a:r>
          </a:p>
          <a:p>
            <a:pPr eaLnBrk="1" hangingPunct="1"/>
            <a:endParaRPr lang="fr-FR" altLang="fr-FR" dirty="0"/>
          </a:p>
          <a:p>
            <a:pPr eaLnBrk="1" hangingPunct="1"/>
            <a:r>
              <a:rPr lang="fr-FR" altLang="fr-FR" dirty="0"/>
              <a:t>Horaire journée : 8h30-12h00 et 13h00-16h30</a:t>
            </a:r>
          </a:p>
          <a:p>
            <a:pPr eaLnBrk="1" hangingPunct="1"/>
            <a:endParaRPr lang="fr-FR" altLang="fr-FR" dirty="0"/>
          </a:p>
          <a:p>
            <a:pPr eaLnBrk="1" hangingPunct="1"/>
            <a:r>
              <a:rPr lang="fr-FR" altLang="fr-FR" dirty="0"/>
              <a:t>Durée pause du matin/après-midi : 20 minutes</a:t>
            </a:r>
          </a:p>
          <a:p>
            <a:pPr eaLnBrk="1" hangingPunct="1"/>
            <a:endParaRPr lang="fr-FR" altLang="fr-FR" dirty="0"/>
          </a:p>
          <a:p>
            <a:pPr eaLnBrk="1" hangingPunct="1"/>
            <a:r>
              <a:rPr lang="fr-FR" altLang="fr-FR" dirty="0"/>
              <a:t>1</a:t>
            </a:r>
            <a:r>
              <a:rPr lang="fr-FR" altLang="fr-FR" baseline="30000" dirty="0"/>
              <a:t>er</a:t>
            </a:r>
            <a:r>
              <a:rPr lang="fr-FR" altLang="fr-FR" dirty="0"/>
              <a:t> jour :</a:t>
            </a:r>
          </a:p>
          <a:p>
            <a:pPr eaLnBrk="1" hangingPunct="1"/>
            <a:r>
              <a:rPr lang="fr-FR" altLang="fr-FR" dirty="0"/>
              <a:t>La pause du matin a lieu après « Mise au concours »</a:t>
            </a:r>
          </a:p>
          <a:p>
            <a:pPr eaLnBrk="1" hangingPunct="1"/>
            <a:r>
              <a:rPr lang="fr-FR" altLang="fr-FR" dirty="0"/>
              <a:t>La pause de midi a lieu après « Salaire et contrat »</a:t>
            </a:r>
          </a:p>
          <a:p>
            <a:pPr eaLnBrk="1" hangingPunct="1"/>
            <a:r>
              <a:rPr lang="fr-FR" altLang="fr-FR" dirty="0"/>
              <a:t>La pause de l’après-midi a lieu après « Début des rapports de travail »</a:t>
            </a:r>
          </a:p>
          <a:p>
            <a:pPr eaLnBrk="1" hangingPunct="1"/>
            <a:endParaRPr lang="fr-FR" altLang="fr-FR" dirty="0"/>
          </a:p>
          <a:p>
            <a:pPr eaLnBrk="1" hangingPunct="1"/>
            <a:r>
              <a:rPr lang="fr-FR" altLang="fr-FR" dirty="0"/>
              <a:t>2</a:t>
            </a:r>
            <a:r>
              <a:rPr lang="fr-FR" altLang="fr-FR" baseline="30000" dirty="0"/>
              <a:t>e</a:t>
            </a:r>
            <a:r>
              <a:rPr lang="fr-FR" altLang="fr-FR" dirty="0"/>
              <a:t> jour :</a:t>
            </a:r>
          </a:p>
          <a:p>
            <a:pPr eaLnBrk="1" hangingPunct="1"/>
            <a:r>
              <a:rPr lang="fr-FR" altLang="fr-FR" dirty="0"/>
              <a:t>La pause du matin a lieu selon l’appréciation des intervenant-e-s</a:t>
            </a:r>
          </a:p>
        </p:txBody>
      </p:sp>
    </p:spTree>
    <p:extLst>
      <p:ext uri="{BB962C8B-B14F-4D97-AF65-F5344CB8AC3E}">
        <p14:creationId xmlns:p14="http://schemas.microsoft.com/office/powerpoint/2010/main" val="117387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t>
            </a:r>
            <a:r>
              <a:rPr lang="fr-CH" dirty="0" err="1"/>
              <a:t>intervenant-e</a:t>
            </a:r>
            <a:r>
              <a:rPr lang="fr-CH" dirty="0"/>
              <a:t> présente le concept du cours.</a:t>
            </a:r>
          </a:p>
          <a:p>
            <a:endParaRPr lang="fr-CH" dirty="0"/>
          </a:p>
          <a:p>
            <a:r>
              <a:rPr lang="fr-CH" dirty="0"/>
              <a:t>Les apprenti-e-s devront utiliser les ressources à disposition pour réaliser les exercices qui leur seront demandés et les intervenant-e-s sont là en support.</a:t>
            </a:r>
          </a:p>
        </p:txBody>
      </p:sp>
      <p:sp>
        <p:nvSpPr>
          <p:cNvPr id="4" name="Espace réservé du numéro de diapositive 3"/>
          <p:cNvSpPr>
            <a:spLocks noGrp="1"/>
          </p:cNvSpPr>
          <p:nvPr>
            <p:ph type="sldNum" sz="quarter" idx="5"/>
          </p:nvPr>
        </p:nvSpPr>
        <p:spPr/>
        <p:txBody>
          <a:bodyPr/>
          <a:lstStyle/>
          <a:p>
            <a:pPr>
              <a:defRPr/>
            </a:pPr>
            <a:fld id="{3A778E07-D98E-403B-84DC-B9AFA93B95F9}" type="slidenum">
              <a:rPr lang="fr-CH" smtClean="0"/>
              <a:pPr>
                <a:defRPr/>
              </a:pPr>
              <a:t>4</a:t>
            </a:fld>
            <a:endParaRPr lang="fr-CH"/>
          </a:p>
        </p:txBody>
      </p:sp>
    </p:spTree>
    <p:extLst>
      <p:ext uri="{BB962C8B-B14F-4D97-AF65-F5344CB8AC3E}">
        <p14:creationId xmlns:p14="http://schemas.microsoft.com/office/powerpoint/2010/main" val="1008547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lit le message téléphonique à haute voix et introduit la thématique de la déclaration accident.</a:t>
            </a:r>
          </a:p>
          <a:p>
            <a:r>
              <a:rPr lang="fr-CH" dirty="0"/>
              <a:t>Il/elle précise que la déclaration accident peut être prise en direct par téléphone, que le/la collaborateur-</a:t>
            </a:r>
            <a:r>
              <a:rPr lang="fr-CH" dirty="0" err="1"/>
              <a:t>trice</a:t>
            </a:r>
            <a:r>
              <a:rPr lang="fr-CH" dirty="0"/>
              <a:t> peut se rendre directement auprès d’</a:t>
            </a:r>
            <a:r>
              <a:rPr lang="fr-CH" dirty="0" err="1"/>
              <a:t>un-e</a:t>
            </a:r>
            <a:r>
              <a:rPr lang="fr-CH" dirty="0"/>
              <a:t> collaborateur-</a:t>
            </a:r>
            <a:r>
              <a:rPr lang="fr-CH" dirty="0" err="1"/>
              <a:t>trice</a:t>
            </a:r>
            <a:r>
              <a:rPr lang="fr-CH" dirty="0"/>
              <a:t> RH ou encore qu’il/elle peut compléter un formulaire vierge de déclaration accident et les RH se chargeront ensuite de la saisie sur le site de l’assurance (Groupe Mutuel ou SUVA).</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40</a:t>
            </a:fld>
            <a:endParaRPr lang="fr-CH"/>
          </a:p>
        </p:txBody>
      </p:sp>
    </p:spTree>
    <p:extLst>
      <p:ext uri="{BB962C8B-B14F-4D97-AF65-F5344CB8AC3E}">
        <p14:creationId xmlns:p14="http://schemas.microsoft.com/office/powerpoint/2010/main" val="1209044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err="1"/>
              <a:t>Un-e</a:t>
            </a:r>
            <a:r>
              <a:rPr lang="fr-CH" dirty="0"/>
              <a:t> des intervenant-e-s joue le rôle de M. Bonjour. A l’aide du corrigé, il/elle répond aux questions des apprenti-e-s par rapport au déroulement des faits, etc.</a:t>
            </a:r>
          </a:p>
          <a:p>
            <a:r>
              <a:rPr lang="fr-CH" dirty="0" err="1"/>
              <a:t>Un-e</a:t>
            </a:r>
            <a:r>
              <a:rPr lang="fr-CH" dirty="0"/>
              <a:t> </a:t>
            </a:r>
            <a:r>
              <a:rPr lang="fr-CH" dirty="0" err="1"/>
              <a:t>apprenti-e</a:t>
            </a:r>
            <a:r>
              <a:rPr lang="fr-CH" dirty="0"/>
              <a:t> joue le rôle du/de la collaborateur/</a:t>
            </a:r>
            <a:r>
              <a:rPr lang="fr-CH" dirty="0" err="1"/>
              <a:t>trice</a:t>
            </a:r>
            <a:r>
              <a:rPr lang="fr-CH" dirty="0"/>
              <a:t> RH et le reste de la classe lui vient en aide.</a:t>
            </a:r>
          </a:p>
          <a:p>
            <a:endParaRPr lang="fr-CH" dirty="0"/>
          </a:p>
          <a:p>
            <a:r>
              <a:rPr lang="fr-CH" dirty="0"/>
              <a:t>Le/la deuxième </a:t>
            </a:r>
            <a:r>
              <a:rPr lang="fr-CH" dirty="0" err="1"/>
              <a:t>intervenant-e</a:t>
            </a:r>
            <a:r>
              <a:rPr lang="fr-CH" dirty="0"/>
              <a:t> explique en quoi consiste une déclaration accident, la nécessité de compléter le formulaire pour l’assurance (</a:t>
            </a:r>
            <a:r>
              <a:rPr lang="fr-CH" dirty="0" err="1"/>
              <a:t>remb</a:t>
            </a:r>
            <a:r>
              <a:rPr lang="fr-CH" dirty="0"/>
              <a:t>. des frais) et le lien avec les assurances sociales et </a:t>
            </a:r>
            <a:r>
              <a:rPr lang="fr-CH" dirty="0" err="1"/>
              <a:t>Mobatime</a:t>
            </a:r>
            <a:r>
              <a:rPr lang="fr-CH" dirty="0"/>
              <a:t>.</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41</a:t>
            </a:fld>
            <a:endParaRPr lang="fr-CH"/>
          </a:p>
        </p:txBody>
      </p:sp>
    </p:spTree>
    <p:extLst>
      <p:ext uri="{BB962C8B-B14F-4D97-AF65-F5344CB8AC3E}">
        <p14:creationId xmlns:p14="http://schemas.microsoft.com/office/powerpoint/2010/main" val="186307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lit à voix haute le mail reçu le jour-même par un collaborateur du Secteur et passe à la slide suivante pour présenter la pièce jointe.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42</a:t>
            </a:fld>
            <a:endParaRPr lang="fr-CH"/>
          </a:p>
        </p:txBody>
      </p:sp>
    </p:spTree>
    <p:extLst>
      <p:ext uri="{BB962C8B-B14F-4D97-AF65-F5344CB8AC3E}">
        <p14:creationId xmlns:p14="http://schemas.microsoft.com/office/powerpoint/2010/main" val="805108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présente la pièce jointe et la lit à voix haute.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43</a:t>
            </a:fld>
            <a:endParaRPr lang="fr-CH"/>
          </a:p>
        </p:txBody>
      </p:sp>
    </p:spTree>
    <p:extLst>
      <p:ext uri="{BB962C8B-B14F-4D97-AF65-F5344CB8AC3E}">
        <p14:creationId xmlns:p14="http://schemas.microsoft.com/office/powerpoint/2010/main" val="3151521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a:t>
            </a:r>
            <a:r>
              <a:rPr lang="fr-CH" dirty="0" err="1"/>
              <a:t>distibue</a:t>
            </a:r>
            <a:r>
              <a:rPr lang="fr-CH" dirty="0"/>
              <a:t> une lettre à trous par table, qu’ils doivent compléter à l’aide de la directive DT 75, qu’ils retrouvent dans la liste des bases légales. Remettre à l’écran le certificat médical de la slide précédente afin qu’ils puissent remplir le premier paragraphe. </a:t>
            </a:r>
          </a:p>
          <a:p>
            <a:r>
              <a:rPr lang="fr-CH" dirty="0"/>
              <a:t>Concernant le salaire, le collaborateur est en contrat de durée indéterminée, payé au mois.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44</a:t>
            </a:fld>
            <a:endParaRPr lang="fr-CH"/>
          </a:p>
        </p:txBody>
      </p:sp>
    </p:spTree>
    <p:extLst>
      <p:ext uri="{BB962C8B-B14F-4D97-AF65-F5344CB8AC3E}">
        <p14:creationId xmlns:p14="http://schemas.microsoft.com/office/powerpoint/2010/main" val="2077215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interroge tour à tour les groupes et fait apparaître les réponses au fur et à mesure. Le corrigé est mis à disposition des apprenti-e-s après coup. L’</a:t>
            </a:r>
            <a:r>
              <a:rPr lang="fr-CH" dirty="0" err="1"/>
              <a:t>intervenant-e</a:t>
            </a:r>
            <a:r>
              <a:rPr lang="fr-CH" dirty="0"/>
              <a:t> demande s’il y a des questions ou si des difficultés particulières ont été rencontrées.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45</a:t>
            </a:fld>
            <a:endParaRPr lang="fr-CH"/>
          </a:p>
        </p:txBody>
      </p:sp>
    </p:spTree>
    <p:extLst>
      <p:ext uri="{BB962C8B-B14F-4D97-AF65-F5344CB8AC3E}">
        <p14:creationId xmlns:p14="http://schemas.microsoft.com/office/powerpoint/2010/main" val="1940798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pose les deux questions ci-dessus :</a:t>
            </a:r>
          </a:p>
          <a:p>
            <a:pPr defTabSz="914312">
              <a:defRPr/>
            </a:pPr>
            <a:r>
              <a:rPr lang="fr-CH" dirty="0">
                <a:sym typeface="Wingdings" panose="05000000000000000000" pitchFamily="2" charset="2"/>
              </a:rPr>
              <a:t> Deux formulaires à compléter : Demande APG (comme décrit dans la directive) et demande d’allocations familiales. Ces deux formulaires sont transmis par le Secteur RH.</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46</a:t>
            </a:fld>
            <a:endParaRPr lang="fr-CH"/>
          </a:p>
        </p:txBody>
      </p:sp>
    </p:spTree>
    <p:extLst>
      <p:ext uri="{BB962C8B-B14F-4D97-AF65-F5344CB8AC3E}">
        <p14:creationId xmlns:p14="http://schemas.microsoft.com/office/powerpoint/2010/main" val="1012422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pPr defTabSz="914312">
              <a:defRPr/>
            </a:pPr>
            <a:r>
              <a:rPr lang="fr-CH" dirty="0">
                <a:sym typeface="Wingdings" panose="05000000000000000000" pitchFamily="2" charset="2"/>
              </a:rPr>
              <a:t>L’</a:t>
            </a:r>
            <a:r>
              <a:rPr lang="fr-CH" dirty="0" err="1">
                <a:sym typeface="Wingdings" panose="05000000000000000000" pitchFamily="2" charset="2"/>
              </a:rPr>
              <a:t>intervenant-e</a:t>
            </a:r>
            <a:r>
              <a:rPr lang="fr-CH" dirty="0">
                <a:sym typeface="Wingdings" panose="05000000000000000000" pitchFamily="2" charset="2"/>
              </a:rPr>
              <a:t> fait le lien avec le bulletin de paie du jour précédent et pose les deux questions.</a:t>
            </a:r>
          </a:p>
          <a:p>
            <a:pPr defTabSz="914312">
              <a:defRPr/>
            </a:pPr>
            <a:endParaRPr lang="fr-CH" dirty="0">
              <a:sym typeface="Wingdings" panose="05000000000000000000" pitchFamily="2" charset="2"/>
            </a:endParaRPr>
          </a:p>
          <a:p>
            <a:pPr defTabSz="914312">
              <a:defRPr/>
            </a:pPr>
            <a:r>
              <a:rPr lang="fr-CH" dirty="0">
                <a:sym typeface="Wingdings" panose="05000000000000000000" pitchFamily="2" charset="2"/>
              </a:rPr>
              <a:t>L’intervenant précise que les allocations de naissance sont pour le canton de Vaud de CHF 1’500.-, mais que les collaborateur-</a:t>
            </a:r>
            <a:r>
              <a:rPr lang="fr-CH" dirty="0" err="1">
                <a:sym typeface="Wingdings" panose="05000000000000000000" pitchFamily="2" charset="2"/>
              </a:rPr>
              <a:t>trice</a:t>
            </a:r>
            <a:r>
              <a:rPr lang="fr-CH" dirty="0">
                <a:sym typeface="Wingdings" panose="05000000000000000000" pitchFamily="2" charset="2"/>
              </a:rPr>
              <a:t>-s de l’Etat de Vaud perçoivent CHF 100.- supplémentaires, soit CHF 1’600.- au total.</a:t>
            </a:r>
          </a:p>
          <a:p>
            <a:endParaRPr lang="fr-CH"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47</a:t>
            </a:fld>
            <a:endParaRPr lang="fr-CH"/>
          </a:p>
        </p:txBody>
      </p:sp>
    </p:spTree>
    <p:extLst>
      <p:ext uri="{BB962C8B-B14F-4D97-AF65-F5344CB8AC3E}">
        <p14:creationId xmlns:p14="http://schemas.microsoft.com/office/powerpoint/2010/main" val="2114391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sym typeface="Wingdings" panose="05000000000000000000" pitchFamily="2" charset="2"/>
              </a:rPr>
              <a:t>L’intervenant laisse les apprenti-e-s réfléchir à la réponse. Il introduit ensuite la thématique de la gestion du temps et des absences. Il explique le principe d’un décompte horaire et son but (suivi des absences, statistiques, </a:t>
            </a:r>
            <a:r>
              <a:rPr lang="fr-CH" dirty="0" err="1">
                <a:sym typeface="Wingdings" panose="05000000000000000000" pitchFamily="2" charset="2"/>
              </a:rPr>
              <a:t>etc</a:t>
            </a:r>
            <a:r>
              <a:rPr lang="fr-CH" dirty="0">
                <a:sym typeface="Wingdings" panose="05000000000000000000" pitchFamily="2" charset="2"/>
              </a:rPr>
              <a:t>). La slide suivante permettra de comprendre l’outil </a:t>
            </a:r>
            <a:r>
              <a:rPr lang="fr-CH" dirty="0" err="1">
                <a:sym typeface="Wingdings" panose="05000000000000000000" pitchFamily="2" charset="2"/>
              </a:rPr>
              <a:t>Mobatime</a:t>
            </a:r>
            <a:r>
              <a:rPr lang="fr-CH" dirty="0">
                <a:sym typeface="Wingdings" panose="05000000000000000000" pitchFamily="2" charset="2"/>
              </a:rPr>
              <a:t>.</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48</a:t>
            </a:fld>
            <a:endParaRPr lang="fr-CH"/>
          </a:p>
        </p:txBody>
      </p:sp>
    </p:spTree>
    <p:extLst>
      <p:ext uri="{BB962C8B-B14F-4D97-AF65-F5344CB8AC3E}">
        <p14:creationId xmlns:p14="http://schemas.microsoft.com/office/powerpoint/2010/main" val="3210143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sym typeface="Wingdings" panose="05000000000000000000" pitchFamily="2" charset="2"/>
              </a:rPr>
              <a:t>L’intervenant explique l’utilité de </a:t>
            </a:r>
            <a:r>
              <a:rPr lang="fr-CH" dirty="0" err="1">
                <a:sym typeface="Wingdings" panose="05000000000000000000" pitchFamily="2" charset="2"/>
              </a:rPr>
              <a:t>Mobatime</a:t>
            </a:r>
            <a:r>
              <a:rPr lang="fr-CH" dirty="0">
                <a:sym typeface="Wingdings" panose="05000000000000000000" pitchFamily="2" charset="2"/>
              </a:rPr>
              <a:t> et d’avoir un décompte horaire pour chaque collaborateur. </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49</a:t>
            </a:fld>
            <a:endParaRPr lang="fr-CH"/>
          </a:p>
        </p:txBody>
      </p:sp>
    </p:spTree>
    <p:extLst>
      <p:ext uri="{BB962C8B-B14F-4D97-AF65-F5344CB8AC3E}">
        <p14:creationId xmlns:p14="http://schemas.microsoft.com/office/powerpoint/2010/main" val="115442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pPr defTabSz="914312">
              <a:defRPr/>
            </a:pPr>
            <a:r>
              <a:rPr lang="fr-CH" dirty="0"/>
              <a:t>L’</a:t>
            </a:r>
            <a:r>
              <a:rPr lang="fr-CH" dirty="0" err="1"/>
              <a:t>intervenant-e</a:t>
            </a:r>
            <a:r>
              <a:rPr lang="fr-CH" dirty="0"/>
              <a:t> introduit la thématique du processus de recrutement. </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5</a:t>
            </a:fld>
            <a:endParaRPr lang="fr-CH"/>
          </a:p>
        </p:txBody>
      </p:sp>
    </p:spTree>
    <p:extLst>
      <p:ext uri="{BB962C8B-B14F-4D97-AF65-F5344CB8AC3E}">
        <p14:creationId xmlns:p14="http://schemas.microsoft.com/office/powerpoint/2010/main" val="2243101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sym typeface="Wingdings" panose="05000000000000000000" pitchFamily="2" charset="2"/>
              </a:rPr>
              <a:t>L’</a:t>
            </a:r>
            <a:r>
              <a:rPr lang="fr-CH" dirty="0" err="1">
                <a:sym typeface="Wingdings" panose="05000000000000000000" pitchFamily="2" charset="2"/>
              </a:rPr>
              <a:t>intervenant-e</a:t>
            </a:r>
            <a:r>
              <a:rPr lang="fr-CH" dirty="0">
                <a:sym typeface="Wingdings" panose="05000000000000000000" pitchFamily="2" charset="2"/>
              </a:rPr>
              <a:t> explique les différents modèles d’horaire. Il explique entre autre qu’à l’ACV c’est 8h18 par jour et donc 41h30 à 100%. </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50</a:t>
            </a:fld>
            <a:endParaRPr lang="fr-CH"/>
          </a:p>
        </p:txBody>
      </p:sp>
    </p:spTree>
    <p:extLst>
      <p:ext uri="{BB962C8B-B14F-4D97-AF65-F5344CB8AC3E}">
        <p14:creationId xmlns:p14="http://schemas.microsoft.com/office/powerpoint/2010/main" val="3654660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sym typeface="Wingdings" panose="05000000000000000000" pitchFamily="2" charset="2"/>
              </a:rPr>
              <a:t>L’</a:t>
            </a:r>
            <a:r>
              <a:rPr lang="fr-CH" dirty="0" err="1">
                <a:sym typeface="Wingdings" panose="05000000000000000000" pitchFamily="2" charset="2"/>
              </a:rPr>
              <a:t>intervenant-e</a:t>
            </a:r>
            <a:r>
              <a:rPr lang="fr-CH" dirty="0">
                <a:sym typeface="Wingdings" panose="05000000000000000000" pitchFamily="2" charset="2"/>
              </a:rPr>
              <a:t> explique qu’il existe un catalogue qui référence tous les motifs d’absence. Cela permet ensuite d’introduire le bon code dans </a:t>
            </a:r>
            <a:r>
              <a:rPr lang="fr-CH" dirty="0" err="1">
                <a:sym typeface="Wingdings" panose="05000000000000000000" pitchFamily="2" charset="2"/>
              </a:rPr>
              <a:t>Mobatime</a:t>
            </a:r>
            <a:r>
              <a:rPr lang="fr-CH" dirty="0">
                <a:sym typeface="Wingdings" panose="05000000000000000000" pitchFamily="2" charset="2"/>
              </a:rPr>
              <a:t> pour le suivi. Il passe brièvement en revue les intitulés d’absence qui semblent pertinents (accident, maladie, congé paternité, vacances, récupération balance, télétravail, </a:t>
            </a:r>
            <a:r>
              <a:rPr lang="fr-CH" dirty="0" err="1">
                <a:sym typeface="Wingdings" panose="05000000000000000000" pitchFamily="2" charset="2"/>
              </a:rPr>
              <a:t>etc</a:t>
            </a:r>
            <a:r>
              <a:rPr lang="fr-CH" dirty="0">
                <a:sym typeface="Wingdings" panose="05000000000000000000" pitchFamily="2" charset="2"/>
              </a:rPr>
              <a:t>).</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51</a:t>
            </a:fld>
            <a:endParaRPr lang="fr-CH"/>
          </a:p>
        </p:txBody>
      </p:sp>
    </p:spTree>
    <p:extLst>
      <p:ext uri="{BB962C8B-B14F-4D97-AF65-F5344CB8AC3E}">
        <p14:creationId xmlns:p14="http://schemas.microsoft.com/office/powerpoint/2010/main" val="988984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CH" b="0" dirty="0"/>
              <a:t>L’</a:t>
            </a:r>
            <a:r>
              <a:rPr lang="fr-CH" b="0" dirty="0" err="1"/>
              <a:t>intervenant-e</a:t>
            </a:r>
            <a:r>
              <a:rPr lang="fr-CH" b="0" dirty="0"/>
              <a:t> introduit la thématique du changement de taux d’activité et présente la demande du collaborateur adressée à sa hiérarchie.</a:t>
            </a:r>
          </a:p>
        </p:txBody>
      </p:sp>
    </p:spTree>
    <p:extLst>
      <p:ext uri="{BB962C8B-B14F-4D97-AF65-F5344CB8AC3E}">
        <p14:creationId xmlns:p14="http://schemas.microsoft.com/office/powerpoint/2010/main" val="1582439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CH" b="0" dirty="0"/>
              <a:t>L’</a:t>
            </a:r>
            <a:r>
              <a:rPr lang="fr-CH" b="0" dirty="0" err="1"/>
              <a:t>intervenant-e</a:t>
            </a:r>
            <a:r>
              <a:rPr lang="fr-CH" b="0" dirty="0"/>
              <a:t> explique l’importance d’obtenir le préavis positif de la hiérarchie pour les questions de changement de taux et les détails pour la répartition de l’horaire de travail (organisation interne, </a:t>
            </a:r>
            <a:r>
              <a:rPr lang="fr-CH" b="0" dirty="0" err="1"/>
              <a:t>etc</a:t>
            </a:r>
            <a:r>
              <a:rPr lang="fr-CH" b="0" dirty="0"/>
              <a:t>).</a:t>
            </a:r>
          </a:p>
        </p:txBody>
      </p:sp>
    </p:spTree>
    <p:extLst>
      <p:ext uri="{BB962C8B-B14F-4D97-AF65-F5344CB8AC3E}">
        <p14:creationId xmlns:p14="http://schemas.microsoft.com/office/powerpoint/2010/main" val="1642885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t>
            </a:r>
            <a:r>
              <a:rPr lang="fr-CH" dirty="0" err="1"/>
              <a:t>intervenant-e</a:t>
            </a:r>
            <a:r>
              <a:rPr lang="fr-CH" dirty="0"/>
              <a:t> présente l’avenant au contrat de travail. Ce document contractuel confirme la baisse de taux d’activité du collaborateur. Il est signé par l’autorité d’engagement et par le collaborateur. Celui-ci sera ensuite classé dans le dossier GED de la personne sous «contrat-avenant». </a:t>
            </a:r>
          </a:p>
        </p:txBody>
      </p:sp>
      <p:sp>
        <p:nvSpPr>
          <p:cNvPr id="4" name="Espace réservé du numéro de diapositive 3"/>
          <p:cNvSpPr>
            <a:spLocks noGrp="1"/>
          </p:cNvSpPr>
          <p:nvPr>
            <p:ph type="sldNum" sz="quarter" idx="5"/>
          </p:nvPr>
        </p:nvSpPr>
        <p:spPr/>
        <p:txBody>
          <a:bodyPr/>
          <a:lstStyle/>
          <a:p>
            <a:pPr>
              <a:defRPr/>
            </a:pPr>
            <a:fld id="{3A778E07-D98E-403B-84DC-B9AFA93B95F9}" type="slidenum">
              <a:rPr lang="fr-CH" smtClean="0"/>
              <a:pPr>
                <a:defRPr/>
              </a:pPr>
              <a:t>54</a:t>
            </a:fld>
            <a:endParaRPr lang="fr-CH"/>
          </a:p>
        </p:txBody>
      </p:sp>
    </p:spTree>
    <p:extLst>
      <p:ext uri="{BB962C8B-B14F-4D97-AF65-F5344CB8AC3E}">
        <p14:creationId xmlns:p14="http://schemas.microsoft.com/office/powerpoint/2010/main" val="98725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sym typeface="Wingdings" panose="05000000000000000000" pitchFamily="2" charset="2"/>
              </a:rPr>
              <a:t>L’</a:t>
            </a:r>
            <a:r>
              <a:rPr lang="fr-CH" dirty="0" err="1">
                <a:sym typeface="Wingdings" panose="05000000000000000000" pitchFamily="2" charset="2"/>
              </a:rPr>
              <a:t>intervenant-e</a:t>
            </a:r>
            <a:r>
              <a:rPr lang="fr-CH" dirty="0">
                <a:sym typeface="Wingdings" panose="05000000000000000000" pitchFamily="2" charset="2"/>
              </a:rPr>
              <a:t> laisse les apprenti-e-s réfléchir sur la question. Il/elle explique ensuite le lien avec Mobatime (horaire hebdomadaire, droit aux vacances, jours de congé, jours fériés au prorata, </a:t>
            </a:r>
            <a:r>
              <a:rPr lang="fr-CH" dirty="0" err="1">
                <a:sym typeface="Wingdings" panose="05000000000000000000" pitchFamily="2" charset="2"/>
              </a:rPr>
              <a:t>etc</a:t>
            </a:r>
            <a:r>
              <a:rPr lang="fr-CH" dirty="0">
                <a:sym typeface="Wingdings" panose="05000000000000000000" pitchFamily="2" charset="2"/>
              </a:rPr>
              <a:t>) et le lien avec </a:t>
            </a:r>
            <a:r>
              <a:rPr lang="fr-CH" dirty="0" err="1">
                <a:sym typeface="Wingdings" panose="05000000000000000000" pitchFamily="2" charset="2"/>
              </a:rPr>
              <a:t>peoplesoft</a:t>
            </a:r>
            <a:r>
              <a:rPr lang="fr-CH" dirty="0">
                <a:sym typeface="Wingdings" panose="05000000000000000000" pitchFamily="2" charset="2"/>
              </a:rPr>
              <a:t> (baisse de salaire).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55</a:t>
            </a:fld>
            <a:endParaRPr lang="fr-CH"/>
          </a:p>
        </p:txBody>
      </p:sp>
    </p:spTree>
    <p:extLst>
      <p:ext uri="{BB962C8B-B14F-4D97-AF65-F5344CB8AC3E}">
        <p14:creationId xmlns:p14="http://schemas.microsoft.com/office/powerpoint/2010/main" val="1507496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t>
            </a:r>
            <a:r>
              <a:rPr lang="fr-CH" dirty="0" err="1"/>
              <a:t>intervenant-e</a:t>
            </a:r>
            <a:r>
              <a:rPr lang="fr-CH" dirty="0"/>
              <a:t> résume les étapes liées au processus de changement de taux d’activité. La question des accès informatiques peut se poser en cas d’augmentation du taux d’activité (par exemple, si la personne reprend un autre poste à mi-temps, </a:t>
            </a:r>
            <a:r>
              <a:rPr lang="fr-CH" dirty="0" err="1"/>
              <a:t>etc</a:t>
            </a:r>
            <a:r>
              <a:rPr lang="fr-CH" dirty="0"/>
              <a:t>).</a:t>
            </a:r>
          </a:p>
        </p:txBody>
      </p:sp>
      <p:sp>
        <p:nvSpPr>
          <p:cNvPr id="4" name="Espace réservé du numéro de diapositive 3"/>
          <p:cNvSpPr>
            <a:spLocks noGrp="1"/>
          </p:cNvSpPr>
          <p:nvPr>
            <p:ph type="sldNum" sz="quarter" idx="5"/>
          </p:nvPr>
        </p:nvSpPr>
        <p:spPr/>
        <p:txBody>
          <a:bodyPr/>
          <a:lstStyle/>
          <a:p>
            <a:pPr>
              <a:defRPr/>
            </a:pPr>
            <a:fld id="{3A778E07-D98E-403B-84DC-B9AFA93B95F9}" type="slidenum">
              <a:rPr lang="fr-CH" smtClean="0"/>
              <a:pPr>
                <a:defRPr/>
              </a:pPr>
              <a:t>56</a:t>
            </a:fld>
            <a:endParaRPr lang="fr-CH"/>
          </a:p>
        </p:txBody>
      </p:sp>
    </p:spTree>
    <p:extLst>
      <p:ext uri="{BB962C8B-B14F-4D97-AF65-F5344CB8AC3E}">
        <p14:creationId xmlns:p14="http://schemas.microsoft.com/office/powerpoint/2010/main" val="1272389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t>
            </a:r>
            <a:r>
              <a:rPr lang="fr-CH" dirty="0" err="1"/>
              <a:t>intervenant-e</a:t>
            </a:r>
            <a:r>
              <a:rPr lang="fr-CH" dirty="0"/>
              <a:t> introduit brièvement la thématique du processus de fin des rapports de travail. Il/elle présente le mail de la hiérarchie aux RH pour informer de la démission de M. Bonjour.</a:t>
            </a:r>
          </a:p>
          <a:p>
            <a:r>
              <a:rPr lang="fr-CH" dirty="0"/>
              <a:t>Un exercice est prévu pour qu’ils réfléchissent aux prochaines étapes, il ne faut donc pas trop en dire ;).</a:t>
            </a:r>
          </a:p>
        </p:txBody>
      </p:sp>
      <p:sp>
        <p:nvSpPr>
          <p:cNvPr id="4" name="Espace réservé du numéro de diapositive 3"/>
          <p:cNvSpPr>
            <a:spLocks noGrp="1"/>
          </p:cNvSpPr>
          <p:nvPr>
            <p:ph type="sldNum" sz="quarter" idx="5"/>
          </p:nvPr>
        </p:nvSpPr>
        <p:spPr/>
        <p:txBody>
          <a:bodyPr/>
          <a:lstStyle/>
          <a:p>
            <a:pPr>
              <a:defRPr/>
            </a:pPr>
            <a:fld id="{3A778E07-D98E-403B-84DC-B9AFA93B95F9}" type="slidenum">
              <a:rPr lang="fr-CH" smtClean="0"/>
              <a:pPr>
                <a:defRPr/>
              </a:pPr>
              <a:t>57</a:t>
            </a:fld>
            <a:endParaRPr lang="fr-CH"/>
          </a:p>
        </p:txBody>
      </p:sp>
    </p:spTree>
    <p:extLst>
      <p:ext uri="{BB962C8B-B14F-4D97-AF65-F5344CB8AC3E}">
        <p14:creationId xmlns:p14="http://schemas.microsoft.com/office/powerpoint/2010/main" val="1275283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L’intervenant présente la lettre de démission du collaborateur et introduit brièvement la thématique du délai de congé et explique l’importance de la signature «remis en main propre».</a:t>
            </a:r>
          </a:p>
        </p:txBody>
      </p:sp>
      <p:sp>
        <p:nvSpPr>
          <p:cNvPr id="4" name="Espace réservé du numéro de diapositive 3"/>
          <p:cNvSpPr>
            <a:spLocks noGrp="1"/>
          </p:cNvSpPr>
          <p:nvPr>
            <p:ph type="sldNum" sz="quarter" idx="5"/>
          </p:nvPr>
        </p:nvSpPr>
        <p:spPr/>
        <p:txBody>
          <a:bodyPr/>
          <a:lstStyle/>
          <a:p>
            <a:pPr>
              <a:defRPr/>
            </a:pPr>
            <a:fld id="{3A778E07-D98E-403B-84DC-B9AFA93B95F9}" type="slidenum">
              <a:rPr lang="fr-CH" smtClean="0"/>
              <a:pPr>
                <a:defRPr/>
              </a:pPr>
              <a:t>58</a:t>
            </a:fld>
            <a:endParaRPr lang="fr-CH"/>
          </a:p>
        </p:txBody>
      </p:sp>
    </p:spTree>
    <p:extLst>
      <p:ext uri="{BB962C8B-B14F-4D97-AF65-F5344CB8AC3E}">
        <p14:creationId xmlns:p14="http://schemas.microsoft.com/office/powerpoint/2010/main" val="18675292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L’intervenant laisse les apprenti-e-s réfléchir sur la question des délais de congé au sein de l’ACV. Il explique ensuite qu’après le temps d’essai, le délai de congé est d’un mois durant la première année de service, puis de trois mois dès la deuxième année de service. </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59</a:t>
            </a:fld>
            <a:endParaRPr lang="fr-CH"/>
          </a:p>
        </p:txBody>
      </p:sp>
    </p:spTree>
    <p:extLst>
      <p:ext uri="{BB962C8B-B14F-4D97-AF65-F5344CB8AC3E}">
        <p14:creationId xmlns:p14="http://schemas.microsoft.com/office/powerpoint/2010/main" val="171750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résume le processus de recrutement en passant en revue les étapes.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6</a:t>
            </a:fld>
            <a:endParaRPr lang="fr-CH"/>
          </a:p>
        </p:txBody>
      </p:sp>
    </p:spTree>
    <p:extLst>
      <p:ext uri="{BB962C8B-B14F-4D97-AF65-F5344CB8AC3E}">
        <p14:creationId xmlns:p14="http://schemas.microsoft.com/office/powerpoint/2010/main" val="1301732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distribue une page de </a:t>
            </a:r>
            <a:r>
              <a:rPr lang="fr-CH" dirty="0" err="1"/>
              <a:t>flipchart</a:t>
            </a:r>
            <a:r>
              <a:rPr lang="fr-CH" dirty="0"/>
              <a:t> vierge par table d’apprenti-e-s. Il/elle leur laisse 10 minutes pour réaliser l’exercice. </a:t>
            </a:r>
          </a:p>
          <a:p>
            <a:r>
              <a:rPr lang="fr-CH" dirty="0"/>
              <a:t>Ensuite, </a:t>
            </a:r>
            <a:r>
              <a:rPr lang="fr-CH" dirty="0" err="1"/>
              <a:t>un-e</a:t>
            </a:r>
            <a:r>
              <a:rPr lang="fr-CH" dirty="0"/>
              <a:t> </a:t>
            </a:r>
            <a:r>
              <a:rPr lang="fr-CH" dirty="0" err="1"/>
              <a:t>apprenti-e</a:t>
            </a:r>
            <a:r>
              <a:rPr lang="fr-CH" dirty="0"/>
              <a:t> par table présente les réponses devant la classe. Il s’agit là d’un brainstorming sur les étapes à réaliser par les RH. Les slides suivantes leur permettront de comprendre le déroulement du processus.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60</a:t>
            </a:fld>
            <a:endParaRPr lang="fr-CH"/>
          </a:p>
        </p:txBody>
      </p:sp>
    </p:spTree>
    <p:extLst>
      <p:ext uri="{BB962C8B-B14F-4D97-AF65-F5344CB8AC3E}">
        <p14:creationId xmlns:p14="http://schemas.microsoft.com/office/powerpoint/2010/main" val="4102740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explique qu’il s’agit de la confirmation de démission adressée au collaborateur. Dans ce document figure la clause LAA qui stipule que la personne ne sera plus couverte contre les accidents dès le 31</a:t>
            </a:r>
            <a:r>
              <a:rPr lang="fr-CH" baseline="30000" dirty="0"/>
              <a:t>e</a:t>
            </a:r>
            <a:r>
              <a:rPr lang="fr-CH" dirty="0"/>
              <a:t> jour suivant la fin des rapports de travail.</a:t>
            </a:r>
          </a:p>
          <a:p>
            <a:r>
              <a:rPr lang="fr-CH" dirty="0"/>
              <a:t>L’</a:t>
            </a:r>
            <a:r>
              <a:rPr lang="fr-CH" dirty="0" err="1"/>
              <a:t>intervenant-e</a:t>
            </a:r>
            <a:r>
              <a:rPr lang="fr-CH" dirty="0"/>
              <a:t> mentionne le lien avec Mobatime (sortie, droit aux vacances, </a:t>
            </a:r>
            <a:r>
              <a:rPr lang="fr-CH" dirty="0" err="1"/>
              <a:t>etc</a:t>
            </a:r>
            <a:r>
              <a:rPr lang="fr-CH" dirty="0"/>
              <a:t>) et le lien avec </a:t>
            </a:r>
            <a:r>
              <a:rPr lang="fr-CH" dirty="0" err="1"/>
              <a:t>peoplesoft</a:t>
            </a:r>
            <a:r>
              <a:rPr lang="fr-CH" dirty="0"/>
              <a:t> (date de fin de contrat, salaire, part du 13ème salaire au prorata, </a:t>
            </a:r>
            <a:r>
              <a:rPr lang="fr-CH" dirty="0" err="1"/>
              <a:t>etc</a:t>
            </a:r>
            <a:r>
              <a:rPr lang="fr-CH" dirty="0"/>
              <a:t>).</a:t>
            </a:r>
          </a:p>
          <a:p>
            <a:r>
              <a:rPr lang="fr-CH" dirty="0"/>
              <a:t>L’</a:t>
            </a:r>
            <a:r>
              <a:rPr lang="fr-CH" dirty="0" err="1"/>
              <a:t>intervenant-e</a:t>
            </a:r>
            <a:r>
              <a:rPr lang="fr-CH" dirty="0"/>
              <a:t> explique également la possibilité d’effectuer un entretien de départ (confidentiel) et en quoi cela consiste.</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61</a:t>
            </a:fld>
            <a:endParaRPr lang="fr-CH"/>
          </a:p>
        </p:txBody>
      </p:sp>
    </p:spTree>
    <p:extLst>
      <p:ext uri="{BB962C8B-B14F-4D97-AF65-F5344CB8AC3E}">
        <p14:creationId xmlns:p14="http://schemas.microsoft.com/office/powerpoint/2010/main" val="3252661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pPr defTabSz="914312">
              <a:defRPr/>
            </a:pPr>
            <a:r>
              <a:rPr lang="fr-CH" dirty="0">
                <a:latin typeface="Arial" panose="020B0604020202020204" pitchFamily="34" charset="0"/>
                <a:cs typeface="Arial" panose="020B0604020202020204" pitchFamily="34" charset="0"/>
              </a:rPr>
              <a:t>L’</a:t>
            </a:r>
            <a:r>
              <a:rPr lang="fr-CH" dirty="0" err="1">
                <a:latin typeface="Arial" panose="020B0604020202020204" pitchFamily="34" charset="0"/>
                <a:cs typeface="Arial" panose="020B0604020202020204" pitchFamily="34" charset="0"/>
              </a:rPr>
              <a:t>intervenant-e</a:t>
            </a:r>
            <a:r>
              <a:rPr lang="fr-CH" dirty="0">
                <a:latin typeface="Arial" panose="020B0604020202020204" pitchFamily="34" charset="0"/>
                <a:cs typeface="Arial" panose="020B0604020202020204" pitchFamily="34" charset="0"/>
              </a:rPr>
              <a:t> explique qu’à la fin des rapports de travail un certificat de travail est remis au collaborateur. Il porte sur la nature et </a:t>
            </a:r>
            <a:r>
              <a:rPr lang="fr-CH" dirty="0">
                <a:latin typeface="Arial" panose="020B0604020202020204" pitchFamily="34" charset="0"/>
                <a:ea typeface="Calibri" panose="020F0502020204030204" pitchFamily="34" charset="0"/>
                <a:cs typeface="Arial" panose="020B0604020202020204" pitchFamily="34" charset="0"/>
              </a:rPr>
              <a:t>la durée des rapports de travail, la qualité du travail et le comportement du travailleur. Ce document est élaboré par les RH avec l’aide de la ligne (pour les aspects liées à la qualité du travail et au comportement).</a:t>
            </a:r>
          </a:p>
          <a:p>
            <a:endParaRPr lang="fr-CH" dirty="0"/>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62</a:t>
            </a:fld>
            <a:endParaRPr lang="fr-CH"/>
          </a:p>
        </p:txBody>
      </p:sp>
    </p:spTree>
    <p:extLst>
      <p:ext uri="{BB962C8B-B14F-4D97-AF65-F5344CB8AC3E}">
        <p14:creationId xmlns:p14="http://schemas.microsoft.com/office/powerpoint/2010/main" val="11281014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sym typeface="Wingdings" panose="05000000000000000000" pitchFamily="2" charset="2"/>
              </a:rPr>
              <a:t>L’</a:t>
            </a:r>
            <a:r>
              <a:rPr lang="fr-CH" dirty="0" err="1">
                <a:sym typeface="Wingdings" panose="05000000000000000000" pitchFamily="2" charset="2"/>
              </a:rPr>
              <a:t>intervenant-e</a:t>
            </a:r>
            <a:r>
              <a:rPr lang="fr-CH" dirty="0">
                <a:sym typeface="Wingdings" panose="05000000000000000000" pitchFamily="2" charset="2"/>
              </a:rPr>
              <a:t> résume le processus de la fin des rapports de travail.</a:t>
            </a:r>
          </a:p>
          <a:p>
            <a:r>
              <a:rPr lang="fr-CH" dirty="0">
                <a:sym typeface="Wingdings" panose="05000000000000000000" pitchFamily="2" charset="2"/>
              </a:rPr>
              <a:t>Il/elle fait le lien avec la première étape du cycle de vie «analyse du besoin» et explique qu’il faudra recruter un nouveau collaborateur et recommencer le processus de mise au concours.</a:t>
            </a:r>
          </a:p>
        </p:txBody>
      </p:sp>
      <p:sp>
        <p:nvSpPr>
          <p:cNvPr id="4" name="Espace réservé du numéro de diapositive 3"/>
          <p:cNvSpPr>
            <a:spLocks noGrp="1"/>
          </p:cNvSpPr>
          <p:nvPr>
            <p:ph type="sldNum" sz="quarter" idx="5"/>
          </p:nvPr>
        </p:nvSpPr>
        <p:spPr/>
        <p:txBody>
          <a:bodyPr/>
          <a:lstStyle/>
          <a:p>
            <a:pPr>
              <a:defRPr/>
            </a:pPr>
            <a:fld id="{3A778E07-D98E-403B-84DC-B9AFA93B95F9}" type="slidenum">
              <a:rPr lang="fr-CH" smtClean="0"/>
              <a:pPr>
                <a:defRPr/>
              </a:pPr>
              <a:t>63</a:t>
            </a:fld>
            <a:endParaRPr lang="fr-CH"/>
          </a:p>
        </p:txBody>
      </p:sp>
    </p:spTree>
    <p:extLst>
      <p:ext uri="{BB962C8B-B14F-4D97-AF65-F5344CB8AC3E}">
        <p14:creationId xmlns:p14="http://schemas.microsoft.com/office/powerpoint/2010/main" val="11970054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12">
              <a:defRPr/>
            </a:pPr>
            <a:r>
              <a:rPr lang="fr-CH" b="0" dirty="0">
                <a:sym typeface="Wingdings" panose="05000000000000000000" pitchFamily="2" charset="2"/>
              </a:rPr>
              <a:t>Demander aux apprenti-e-s ce qu’ils ont pensé du cours. Les intervenant-e-s distribuent quatre post-it chacun sur lesquels ils/elles notent 2 points positifs et 2 points à améliorer. </a:t>
            </a:r>
          </a:p>
          <a:p>
            <a:pPr defTabSz="914312">
              <a:defRPr/>
            </a:pPr>
            <a:r>
              <a:rPr lang="fr-CH" b="0" dirty="0">
                <a:sym typeface="Wingdings" panose="05000000000000000000" pitchFamily="2" charset="2"/>
              </a:rPr>
              <a:t>Une fois que les apprenti-e-s ont fini de noter leur avis, ils/elles collent les post-it sur un </a:t>
            </a:r>
            <a:r>
              <a:rPr lang="fr-CH" b="0" dirty="0" err="1">
                <a:sym typeface="Wingdings" panose="05000000000000000000" pitchFamily="2" charset="2"/>
              </a:rPr>
              <a:t>flipchart</a:t>
            </a:r>
            <a:r>
              <a:rPr lang="fr-CH" b="0" dirty="0">
                <a:sym typeface="Wingdings" panose="05000000000000000000" pitchFamily="2" charset="2"/>
              </a:rPr>
              <a:t>/tableau. Les intervenant-e-s passent en revue les avis des apprenti-e-s et demandes des précisions le cas échéant.</a:t>
            </a:r>
          </a:p>
          <a:p>
            <a:pPr defTabSz="914312">
              <a:defRPr/>
            </a:pPr>
            <a:endParaRPr lang="fr-CH" b="0" dirty="0"/>
          </a:p>
          <a:p>
            <a:pPr algn="l"/>
            <a:endParaRPr lang="fr-CH" b="0" dirty="0"/>
          </a:p>
        </p:txBody>
      </p:sp>
    </p:spTree>
    <p:extLst>
      <p:ext uri="{BB962C8B-B14F-4D97-AF65-F5344CB8AC3E}">
        <p14:creationId xmlns:p14="http://schemas.microsoft.com/office/powerpoint/2010/main" val="15555764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93775" y="769938"/>
            <a:ext cx="5116513" cy="3836987"/>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fr-CH" b="0" dirty="0"/>
          </a:p>
        </p:txBody>
      </p:sp>
    </p:spTree>
    <p:extLst>
      <p:ext uri="{BB962C8B-B14F-4D97-AF65-F5344CB8AC3E}">
        <p14:creationId xmlns:p14="http://schemas.microsoft.com/office/powerpoint/2010/main" val="50883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pose la question aux apprenti-e-s sous forme d’une réflexion commune, puis présente les deux prochaines étapes du processus.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7</a:t>
            </a:fld>
            <a:endParaRPr lang="fr-CH"/>
          </a:p>
        </p:txBody>
      </p:sp>
    </p:spTree>
    <p:extLst>
      <p:ext uri="{BB962C8B-B14F-4D97-AF65-F5344CB8AC3E}">
        <p14:creationId xmlns:p14="http://schemas.microsoft.com/office/powerpoint/2010/main" val="294215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affiche la slide et présente le cahier des charges disponible sur </a:t>
            </a:r>
            <a:r>
              <a:rPr lang="fr-CH"/>
              <a:t>la plateforme CEP. </a:t>
            </a:r>
            <a:r>
              <a:rPr lang="fr-CH" dirty="0"/>
              <a:t>Il/elle parcourt les différentes rubriques avec les apprenti-e-s et répond aux éventuelles questions.</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8</a:t>
            </a:fld>
            <a:endParaRPr lang="fr-CH"/>
          </a:p>
        </p:txBody>
      </p:sp>
    </p:spTree>
    <p:extLst>
      <p:ext uri="{BB962C8B-B14F-4D97-AF65-F5344CB8AC3E}">
        <p14:creationId xmlns:p14="http://schemas.microsoft.com/office/powerpoint/2010/main" val="2837843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5363" y="771525"/>
            <a:ext cx="5113337" cy="3835400"/>
          </a:xfrm>
        </p:spPr>
      </p:sp>
      <p:sp>
        <p:nvSpPr>
          <p:cNvPr id="3" name="Espace réservé des commentaires 2"/>
          <p:cNvSpPr>
            <a:spLocks noGrp="1"/>
          </p:cNvSpPr>
          <p:nvPr>
            <p:ph type="body" idx="1"/>
          </p:nvPr>
        </p:nvSpPr>
        <p:spPr/>
        <p:txBody>
          <a:bodyPr/>
          <a:lstStyle/>
          <a:p>
            <a:r>
              <a:rPr lang="fr-CH" dirty="0"/>
              <a:t>L’</a:t>
            </a:r>
            <a:r>
              <a:rPr lang="fr-CH" dirty="0" err="1"/>
              <a:t>intervenant-e</a:t>
            </a:r>
            <a:r>
              <a:rPr lang="fr-CH" dirty="0"/>
              <a:t> distribue les affiches A3 de l’annonce à compléter (en principe, une par table). A la fin des 20’, les apprenti-e-s affichent leur annonce. Les intervenant-e-s et les apprenti-e-s font ensuite le tour des annonces et les commentent.</a:t>
            </a:r>
          </a:p>
          <a:p>
            <a:r>
              <a:rPr lang="fr-CH" dirty="0"/>
              <a:t>Il/elle explique que le logiciel utilisé pour la publication des annonces est Prospective et que la trame visuelle est la même pour chaque poste au sein de l’ACV. </a:t>
            </a:r>
          </a:p>
          <a:p>
            <a:r>
              <a:rPr lang="fr-CH" dirty="0"/>
              <a:t>Il/elle parle également des postes de cadre qui doivent faire l’objet d’une publication 5 jours avant l’externe, sur le site intranet de l’ACV.</a:t>
            </a:r>
          </a:p>
        </p:txBody>
      </p:sp>
      <p:sp>
        <p:nvSpPr>
          <p:cNvPr id="4" name="Espace réservé du numéro de diapositive 3"/>
          <p:cNvSpPr>
            <a:spLocks noGrp="1"/>
          </p:cNvSpPr>
          <p:nvPr>
            <p:ph type="sldNum" sz="quarter" idx="10"/>
          </p:nvPr>
        </p:nvSpPr>
        <p:spPr/>
        <p:txBody>
          <a:bodyPr/>
          <a:lstStyle/>
          <a:p>
            <a:pPr>
              <a:defRPr/>
            </a:pPr>
            <a:fld id="{B6B25819-1778-448F-9318-3263ECEE2793}" type="slidenum">
              <a:rPr lang="fr-CH" smtClean="0"/>
              <a:pPr>
                <a:defRPr/>
              </a:pPr>
              <a:t>9</a:t>
            </a:fld>
            <a:endParaRPr lang="fr-CH"/>
          </a:p>
        </p:txBody>
      </p:sp>
    </p:spTree>
    <p:extLst>
      <p:ext uri="{BB962C8B-B14F-4D97-AF65-F5344CB8AC3E}">
        <p14:creationId xmlns:p14="http://schemas.microsoft.com/office/powerpoint/2010/main" val="1460310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4" descr="vd_logo_pantone-363c_rv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8" y="476250"/>
            <a:ext cx="6873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258888" y="2997200"/>
            <a:ext cx="7194550" cy="603250"/>
          </a:xfrm>
        </p:spPr>
        <p:txBody>
          <a:bodyPr/>
          <a:lstStyle>
            <a:lvl1pPr algn="r">
              <a:defRPr sz="2800">
                <a:solidFill>
                  <a:schemeClr val="tx1"/>
                </a:solidFill>
              </a:defRPr>
            </a:lvl1pPr>
          </a:lstStyle>
          <a:p>
            <a:r>
              <a:rPr lang="fr-FR"/>
              <a:t>Cliquez pour modifier le style du titre</a:t>
            </a:r>
            <a:endParaRPr lang="fr-CH"/>
          </a:p>
        </p:txBody>
      </p:sp>
      <p:sp>
        <p:nvSpPr>
          <p:cNvPr id="4099" name="Rectangle 3"/>
          <p:cNvSpPr>
            <a:spLocks noGrp="1" noChangeArrowheads="1"/>
          </p:cNvSpPr>
          <p:nvPr>
            <p:ph type="subTitle" idx="1"/>
          </p:nvPr>
        </p:nvSpPr>
        <p:spPr>
          <a:xfrm>
            <a:off x="1258888" y="3573463"/>
            <a:ext cx="7194550" cy="576262"/>
          </a:xfrm>
        </p:spPr>
        <p:txBody>
          <a:bodyPr/>
          <a:lstStyle>
            <a:lvl1pPr marL="0" indent="0" algn="r">
              <a:buFontTx/>
              <a:buNone/>
              <a:defRPr sz="1800" b="0"/>
            </a:lvl1pPr>
          </a:lstStyle>
          <a:p>
            <a:r>
              <a:rPr lang="fr-FR"/>
              <a:t>Cliquez pour modifier le style des sous-titres du masque</a:t>
            </a:r>
            <a:endParaRPr lang="fr-CH"/>
          </a:p>
        </p:txBody>
      </p:sp>
      <p:sp>
        <p:nvSpPr>
          <p:cNvPr id="5" name="Rectangle 11"/>
          <p:cNvSpPr>
            <a:spLocks noGrp="1" noChangeArrowheads="1"/>
          </p:cNvSpPr>
          <p:nvPr>
            <p:ph type="dt" sz="quarter" idx="10"/>
          </p:nvPr>
        </p:nvSpPr>
        <p:spPr>
          <a:xfrm>
            <a:off x="457200" y="6524625"/>
            <a:ext cx="2133600" cy="196850"/>
          </a:xfrm>
        </p:spPr>
        <p:txBody>
          <a:bodyPr/>
          <a:lstStyle>
            <a:lvl1pPr>
              <a:defRPr smtClean="0"/>
            </a:lvl1pPr>
          </a:lstStyle>
          <a:p>
            <a:pPr>
              <a:defRPr/>
            </a:pPr>
            <a:fld id="{512B058D-1EAE-475D-B25C-A22616D8D855}" type="datetime4">
              <a:rPr lang="fr-FR" smtClean="0"/>
              <a:t>8 juin 2022</a:t>
            </a:fld>
            <a:r>
              <a:rPr lang="fr-CH"/>
              <a:t>Département, Service</a:t>
            </a:r>
          </a:p>
        </p:txBody>
      </p:sp>
      <p:sp>
        <p:nvSpPr>
          <p:cNvPr id="6" name="Rectangle 13"/>
          <p:cNvSpPr>
            <a:spLocks noGrp="1" noChangeArrowheads="1"/>
          </p:cNvSpPr>
          <p:nvPr>
            <p:ph type="sldNum" sz="quarter" idx="11"/>
          </p:nvPr>
        </p:nvSpPr>
        <p:spPr>
          <a:xfrm>
            <a:off x="6553200" y="6524625"/>
            <a:ext cx="2133600" cy="196850"/>
          </a:xfrm>
        </p:spPr>
        <p:txBody>
          <a:bodyPr/>
          <a:lstStyle>
            <a:lvl1pPr>
              <a:defRPr smtClean="0"/>
            </a:lvl1pPr>
          </a:lstStyle>
          <a:p>
            <a:pPr>
              <a:defRPr/>
            </a:pPr>
            <a:fld id="{A643122C-3697-471D-AD46-A97E87B2244C}" type="slidenum">
              <a:rPr lang="fr-CH"/>
              <a:pPr>
                <a:defRPr/>
              </a:pPr>
              <a:t>‹N°›</a:t>
            </a:fld>
            <a:endParaRPr lang="fr-CH"/>
          </a:p>
        </p:txBody>
      </p:sp>
      <p:pic>
        <p:nvPicPr>
          <p:cNvPr id="8" name="Espace réservé pour une image  6" descr="Formations brèves - CEP - Internet Explorer">
            <a:extLst>
              <a:ext uri="{FF2B5EF4-FFF2-40B4-BE49-F238E27FC236}">
                <a16:creationId xmlns:a16="http://schemas.microsoft.com/office/drawing/2014/main" id="{A5671366-8810-40EB-996A-96E93817B0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03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12"/>
          <p:cNvSpPr>
            <a:spLocks noGrp="1" noChangeArrowheads="1"/>
          </p:cNvSpPr>
          <p:nvPr>
            <p:ph type="dt" sz="half" idx="10"/>
          </p:nvPr>
        </p:nvSpPr>
        <p:spPr>
          <a:ln/>
        </p:spPr>
        <p:txBody>
          <a:bodyPr/>
          <a:lstStyle>
            <a:lvl1pPr>
              <a:defRPr/>
            </a:lvl1pPr>
          </a:lstStyle>
          <a:p>
            <a:pPr>
              <a:defRPr/>
            </a:pPr>
            <a:fld id="{31B28EA7-2F9F-40B6-9BB8-54BD60C43F98}" type="datetime4">
              <a:rPr lang="fr-FR" smtClean="0"/>
              <a:t>8 juin 2022</a:t>
            </a:fld>
            <a:endParaRPr lang="fr-CH"/>
          </a:p>
        </p:txBody>
      </p:sp>
      <p:sp>
        <p:nvSpPr>
          <p:cNvPr id="5" name="Rectangle 14"/>
          <p:cNvSpPr>
            <a:spLocks noGrp="1" noChangeArrowheads="1"/>
          </p:cNvSpPr>
          <p:nvPr>
            <p:ph type="sldNum" sz="quarter" idx="11"/>
          </p:nvPr>
        </p:nvSpPr>
        <p:spPr>
          <a:ln/>
        </p:spPr>
        <p:txBody>
          <a:bodyPr/>
          <a:lstStyle>
            <a:lvl1pPr>
              <a:defRPr/>
            </a:lvl1pPr>
          </a:lstStyle>
          <a:p>
            <a:pPr>
              <a:defRPr/>
            </a:pPr>
            <a:fld id="{1490E347-980E-48D6-A955-00B1DB4E240D}" type="slidenum">
              <a:rPr lang="fr-CH"/>
              <a:pPr>
                <a:defRPr/>
              </a:pPr>
              <a:t>‹N°›</a:t>
            </a:fld>
            <a:endParaRPr lang="fr-CH"/>
          </a:p>
        </p:txBody>
      </p:sp>
      <p:sp>
        <p:nvSpPr>
          <p:cNvPr id="6"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101966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1013" y="549275"/>
            <a:ext cx="1855787" cy="4824413"/>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1258888" y="549275"/>
            <a:ext cx="5419725" cy="48244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12"/>
          <p:cNvSpPr>
            <a:spLocks noGrp="1" noChangeArrowheads="1"/>
          </p:cNvSpPr>
          <p:nvPr>
            <p:ph type="dt" sz="half" idx="10"/>
          </p:nvPr>
        </p:nvSpPr>
        <p:spPr>
          <a:ln/>
        </p:spPr>
        <p:txBody>
          <a:bodyPr/>
          <a:lstStyle>
            <a:lvl1pPr>
              <a:defRPr/>
            </a:lvl1pPr>
          </a:lstStyle>
          <a:p>
            <a:pPr>
              <a:defRPr/>
            </a:pPr>
            <a:fld id="{083C77C6-122A-4256-9DEA-171E9B9496F5}" type="datetime4">
              <a:rPr lang="fr-FR" smtClean="0"/>
              <a:t>8 juin 2022</a:t>
            </a:fld>
            <a:endParaRPr lang="fr-CH"/>
          </a:p>
        </p:txBody>
      </p:sp>
      <p:sp>
        <p:nvSpPr>
          <p:cNvPr id="5" name="Rectangle 14"/>
          <p:cNvSpPr>
            <a:spLocks noGrp="1" noChangeArrowheads="1"/>
          </p:cNvSpPr>
          <p:nvPr>
            <p:ph type="sldNum" sz="quarter" idx="11"/>
          </p:nvPr>
        </p:nvSpPr>
        <p:spPr>
          <a:ln/>
        </p:spPr>
        <p:txBody>
          <a:bodyPr/>
          <a:lstStyle>
            <a:lvl1pPr>
              <a:defRPr/>
            </a:lvl1pPr>
          </a:lstStyle>
          <a:p>
            <a:pPr>
              <a:defRPr/>
            </a:pPr>
            <a:fld id="{FBEF3158-EEEF-4F00-B8AC-83C29ADA380A}" type="slidenum">
              <a:rPr lang="fr-CH"/>
              <a:pPr>
                <a:defRPr/>
              </a:pPr>
              <a:t>‹N°›</a:t>
            </a:fld>
            <a:endParaRPr lang="fr-CH"/>
          </a:p>
        </p:txBody>
      </p:sp>
      <p:sp>
        <p:nvSpPr>
          <p:cNvPr id="6"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241317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12"/>
          <p:cNvSpPr>
            <a:spLocks noGrp="1" noChangeArrowheads="1"/>
          </p:cNvSpPr>
          <p:nvPr>
            <p:ph type="dt" sz="half" idx="10"/>
          </p:nvPr>
        </p:nvSpPr>
        <p:spPr>
          <a:ln/>
        </p:spPr>
        <p:txBody>
          <a:bodyPr/>
          <a:lstStyle>
            <a:lvl1pPr>
              <a:defRPr/>
            </a:lvl1pPr>
          </a:lstStyle>
          <a:p>
            <a:pPr>
              <a:defRPr/>
            </a:pPr>
            <a:fld id="{B3C7275C-FD9A-4F94-A458-7B37F58A490F}" type="datetime4">
              <a:rPr lang="fr-FR" smtClean="0"/>
              <a:t>8 juin 2022</a:t>
            </a:fld>
            <a:endParaRPr lang="fr-CH"/>
          </a:p>
        </p:txBody>
      </p:sp>
      <p:sp>
        <p:nvSpPr>
          <p:cNvPr id="5" name="Rectangle 14"/>
          <p:cNvSpPr>
            <a:spLocks noGrp="1" noChangeArrowheads="1"/>
          </p:cNvSpPr>
          <p:nvPr>
            <p:ph type="sldNum" sz="quarter" idx="11"/>
          </p:nvPr>
        </p:nvSpPr>
        <p:spPr>
          <a:ln/>
        </p:spPr>
        <p:txBody>
          <a:bodyPr/>
          <a:lstStyle>
            <a:lvl1pPr>
              <a:defRPr/>
            </a:lvl1pPr>
          </a:lstStyle>
          <a:p>
            <a:pPr>
              <a:defRPr/>
            </a:pPr>
            <a:fld id="{E7982D08-3FAE-466B-8ECC-ECD8E6C0B0B1}" type="slidenum">
              <a:rPr lang="fr-CH"/>
              <a:pPr>
                <a:defRPr/>
              </a:pPr>
              <a:t>‹N°›</a:t>
            </a:fld>
            <a:endParaRPr lang="fr-CH"/>
          </a:p>
        </p:txBody>
      </p:sp>
      <p:sp>
        <p:nvSpPr>
          <p:cNvPr id="6"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395507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12"/>
          <p:cNvSpPr>
            <a:spLocks noGrp="1" noChangeArrowheads="1"/>
          </p:cNvSpPr>
          <p:nvPr>
            <p:ph type="dt" sz="half" idx="10"/>
          </p:nvPr>
        </p:nvSpPr>
        <p:spPr>
          <a:ln/>
        </p:spPr>
        <p:txBody>
          <a:bodyPr/>
          <a:lstStyle>
            <a:lvl1pPr>
              <a:defRPr/>
            </a:lvl1pPr>
          </a:lstStyle>
          <a:p>
            <a:pPr>
              <a:defRPr/>
            </a:pPr>
            <a:fld id="{AE36FD7A-08A7-4534-83BD-E631D2493809}" type="datetime4">
              <a:rPr lang="fr-FR" smtClean="0"/>
              <a:t>8 juin 2022</a:t>
            </a:fld>
            <a:endParaRPr lang="fr-CH"/>
          </a:p>
        </p:txBody>
      </p:sp>
      <p:sp>
        <p:nvSpPr>
          <p:cNvPr id="5" name="Rectangle 14"/>
          <p:cNvSpPr>
            <a:spLocks noGrp="1" noChangeArrowheads="1"/>
          </p:cNvSpPr>
          <p:nvPr>
            <p:ph type="sldNum" sz="quarter" idx="11"/>
          </p:nvPr>
        </p:nvSpPr>
        <p:spPr>
          <a:ln/>
        </p:spPr>
        <p:txBody>
          <a:bodyPr/>
          <a:lstStyle>
            <a:lvl1pPr>
              <a:defRPr/>
            </a:lvl1pPr>
          </a:lstStyle>
          <a:p>
            <a:pPr>
              <a:defRPr/>
            </a:pPr>
            <a:fld id="{CA640A69-6341-4484-B136-AD940B90E63D}" type="slidenum">
              <a:rPr lang="fr-CH"/>
              <a:pPr>
                <a:defRPr/>
              </a:pPr>
              <a:t>‹N°›</a:t>
            </a:fld>
            <a:endParaRPr lang="fr-CH"/>
          </a:p>
        </p:txBody>
      </p:sp>
      <p:sp>
        <p:nvSpPr>
          <p:cNvPr id="6"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201965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1258888" y="2060575"/>
            <a:ext cx="3636962"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5048250" y="2060575"/>
            <a:ext cx="363855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12"/>
          <p:cNvSpPr>
            <a:spLocks noGrp="1" noChangeArrowheads="1"/>
          </p:cNvSpPr>
          <p:nvPr>
            <p:ph type="dt" sz="half" idx="10"/>
          </p:nvPr>
        </p:nvSpPr>
        <p:spPr>
          <a:ln/>
        </p:spPr>
        <p:txBody>
          <a:bodyPr/>
          <a:lstStyle>
            <a:lvl1pPr>
              <a:defRPr/>
            </a:lvl1pPr>
          </a:lstStyle>
          <a:p>
            <a:pPr>
              <a:defRPr/>
            </a:pPr>
            <a:fld id="{D2468573-96BB-42DA-92B7-CF303A75585E}" type="datetime4">
              <a:rPr lang="fr-FR" smtClean="0"/>
              <a:t>8 juin 2022</a:t>
            </a:fld>
            <a:endParaRPr lang="fr-CH"/>
          </a:p>
        </p:txBody>
      </p:sp>
      <p:sp>
        <p:nvSpPr>
          <p:cNvPr id="6" name="Rectangle 14"/>
          <p:cNvSpPr>
            <a:spLocks noGrp="1" noChangeArrowheads="1"/>
          </p:cNvSpPr>
          <p:nvPr>
            <p:ph type="sldNum" sz="quarter" idx="11"/>
          </p:nvPr>
        </p:nvSpPr>
        <p:spPr>
          <a:ln/>
        </p:spPr>
        <p:txBody>
          <a:bodyPr/>
          <a:lstStyle>
            <a:lvl1pPr>
              <a:defRPr/>
            </a:lvl1pPr>
          </a:lstStyle>
          <a:p>
            <a:pPr>
              <a:defRPr/>
            </a:pPr>
            <a:fld id="{E2A89C4F-1411-4F9B-B5DC-79875818E167}" type="slidenum">
              <a:rPr lang="fr-CH"/>
              <a:pPr>
                <a:defRPr/>
              </a:pPr>
              <a:t>‹N°›</a:t>
            </a:fld>
            <a:endParaRPr lang="fr-CH"/>
          </a:p>
        </p:txBody>
      </p:sp>
      <p:sp>
        <p:nvSpPr>
          <p:cNvPr id="7"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150727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Rectangle 12"/>
          <p:cNvSpPr>
            <a:spLocks noGrp="1" noChangeArrowheads="1"/>
          </p:cNvSpPr>
          <p:nvPr>
            <p:ph type="dt" sz="half" idx="10"/>
          </p:nvPr>
        </p:nvSpPr>
        <p:spPr>
          <a:ln/>
        </p:spPr>
        <p:txBody>
          <a:bodyPr/>
          <a:lstStyle>
            <a:lvl1pPr>
              <a:defRPr/>
            </a:lvl1pPr>
          </a:lstStyle>
          <a:p>
            <a:pPr>
              <a:defRPr/>
            </a:pPr>
            <a:fld id="{74B0625F-153B-4DB6-A0BD-1D6A82D5712B}" type="datetime4">
              <a:rPr lang="fr-FR" smtClean="0"/>
              <a:t>8 juin 2022</a:t>
            </a:fld>
            <a:endParaRPr lang="fr-CH"/>
          </a:p>
        </p:txBody>
      </p:sp>
      <p:sp>
        <p:nvSpPr>
          <p:cNvPr id="8" name="Rectangle 14"/>
          <p:cNvSpPr>
            <a:spLocks noGrp="1" noChangeArrowheads="1"/>
          </p:cNvSpPr>
          <p:nvPr>
            <p:ph type="sldNum" sz="quarter" idx="11"/>
          </p:nvPr>
        </p:nvSpPr>
        <p:spPr>
          <a:ln/>
        </p:spPr>
        <p:txBody>
          <a:bodyPr/>
          <a:lstStyle>
            <a:lvl1pPr>
              <a:defRPr/>
            </a:lvl1pPr>
          </a:lstStyle>
          <a:p>
            <a:pPr>
              <a:defRPr/>
            </a:pPr>
            <a:fld id="{256110AE-A235-4046-A902-0B257CE38D1E}" type="slidenum">
              <a:rPr lang="fr-CH"/>
              <a:pPr>
                <a:defRPr/>
              </a:pPr>
              <a:t>‹N°›</a:t>
            </a:fld>
            <a:endParaRPr lang="fr-CH"/>
          </a:p>
        </p:txBody>
      </p:sp>
      <p:sp>
        <p:nvSpPr>
          <p:cNvPr id="9"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248676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Rectangle 12"/>
          <p:cNvSpPr>
            <a:spLocks noGrp="1" noChangeArrowheads="1"/>
          </p:cNvSpPr>
          <p:nvPr>
            <p:ph type="dt" sz="half" idx="10"/>
          </p:nvPr>
        </p:nvSpPr>
        <p:spPr>
          <a:ln/>
        </p:spPr>
        <p:txBody>
          <a:bodyPr/>
          <a:lstStyle>
            <a:lvl1pPr>
              <a:defRPr/>
            </a:lvl1pPr>
          </a:lstStyle>
          <a:p>
            <a:pPr>
              <a:defRPr/>
            </a:pPr>
            <a:fld id="{7C1DB74B-BCCD-4B04-9719-FE5F1AE58A28}" type="datetime4">
              <a:rPr lang="fr-FR" smtClean="0"/>
              <a:t>8 juin 2022</a:t>
            </a:fld>
            <a:endParaRPr lang="fr-CH"/>
          </a:p>
        </p:txBody>
      </p:sp>
      <p:sp>
        <p:nvSpPr>
          <p:cNvPr id="4" name="Rectangle 14"/>
          <p:cNvSpPr>
            <a:spLocks noGrp="1" noChangeArrowheads="1"/>
          </p:cNvSpPr>
          <p:nvPr>
            <p:ph type="sldNum" sz="quarter" idx="11"/>
          </p:nvPr>
        </p:nvSpPr>
        <p:spPr>
          <a:ln/>
        </p:spPr>
        <p:txBody>
          <a:bodyPr/>
          <a:lstStyle>
            <a:lvl1pPr>
              <a:defRPr/>
            </a:lvl1pPr>
          </a:lstStyle>
          <a:p>
            <a:pPr>
              <a:defRPr/>
            </a:pPr>
            <a:fld id="{56D0EC61-A9A5-4905-B47E-C5C60871F5D9}" type="slidenum">
              <a:rPr lang="fr-CH"/>
              <a:pPr>
                <a:defRPr/>
              </a:pPr>
              <a:t>‹N°›</a:t>
            </a:fld>
            <a:endParaRPr lang="fr-CH"/>
          </a:p>
        </p:txBody>
      </p:sp>
      <p:sp>
        <p:nvSpPr>
          <p:cNvPr id="5"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28358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03E75B07-A51F-4536-AC16-D9FBCC3BFE46}" type="datetime4">
              <a:rPr lang="fr-FR" smtClean="0"/>
              <a:t>8 juin 2022</a:t>
            </a:fld>
            <a:endParaRPr lang="fr-CH"/>
          </a:p>
        </p:txBody>
      </p:sp>
      <p:sp>
        <p:nvSpPr>
          <p:cNvPr id="3" name="Rectangle 14"/>
          <p:cNvSpPr>
            <a:spLocks noGrp="1" noChangeArrowheads="1"/>
          </p:cNvSpPr>
          <p:nvPr>
            <p:ph type="sldNum" sz="quarter" idx="11"/>
          </p:nvPr>
        </p:nvSpPr>
        <p:spPr>
          <a:ln/>
        </p:spPr>
        <p:txBody>
          <a:bodyPr/>
          <a:lstStyle>
            <a:lvl1pPr>
              <a:defRPr/>
            </a:lvl1pPr>
          </a:lstStyle>
          <a:p>
            <a:pPr>
              <a:defRPr/>
            </a:pPr>
            <a:fld id="{AE19B662-D9AB-413E-B871-522AC252B548}" type="slidenum">
              <a:rPr lang="fr-CH"/>
              <a:pPr>
                <a:defRPr/>
              </a:pPr>
              <a:t>‹N°›</a:t>
            </a:fld>
            <a:endParaRPr lang="fr-CH"/>
          </a:p>
        </p:txBody>
      </p:sp>
      <p:sp>
        <p:nvSpPr>
          <p:cNvPr id="4"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598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12"/>
          <p:cNvSpPr>
            <a:spLocks noGrp="1" noChangeArrowheads="1"/>
          </p:cNvSpPr>
          <p:nvPr>
            <p:ph type="dt" sz="half" idx="10"/>
          </p:nvPr>
        </p:nvSpPr>
        <p:spPr>
          <a:ln/>
        </p:spPr>
        <p:txBody>
          <a:bodyPr/>
          <a:lstStyle>
            <a:lvl1pPr>
              <a:defRPr/>
            </a:lvl1pPr>
          </a:lstStyle>
          <a:p>
            <a:pPr>
              <a:defRPr/>
            </a:pPr>
            <a:fld id="{694721EB-99F6-44EB-ACF9-B7A5642C190D}" type="datetime4">
              <a:rPr lang="fr-FR" smtClean="0"/>
              <a:t>8 juin 2022</a:t>
            </a:fld>
            <a:endParaRPr lang="fr-CH"/>
          </a:p>
        </p:txBody>
      </p:sp>
      <p:sp>
        <p:nvSpPr>
          <p:cNvPr id="6" name="Rectangle 14"/>
          <p:cNvSpPr>
            <a:spLocks noGrp="1" noChangeArrowheads="1"/>
          </p:cNvSpPr>
          <p:nvPr>
            <p:ph type="sldNum" sz="quarter" idx="11"/>
          </p:nvPr>
        </p:nvSpPr>
        <p:spPr>
          <a:ln/>
        </p:spPr>
        <p:txBody>
          <a:bodyPr/>
          <a:lstStyle>
            <a:lvl1pPr>
              <a:defRPr/>
            </a:lvl1pPr>
          </a:lstStyle>
          <a:p>
            <a:pPr>
              <a:defRPr/>
            </a:pPr>
            <a:fld id="{D6547D39-179C-457F-A429-C27055A48FF5}" type="slidenum">
              <a:rPr lang="fr-CH"/>
              <a:pPr>
                <a:defRPr/>
              </a:pPr>
              <a:t>‹N°›</a:t>
            </a:fld>
            <a:endParaRPr lang="fr-CH"/>
          </a:p>
        </p:txBody>
      </p:sp>
      <p:sp>
        <p:nvSpPr>
          <p:cNvPr id="7"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377885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12"/>
          <p:cNvSpPr>
            <a:spLocks noGrp="1" noChangeArrowheads="1"/>
          </p:cNvSpPr>
          <p:nvPr>
            <p:ph type="dt" sz="half" idx="10"/>
          </p:nvPr>
        </p:nvSpPr>
        <p:spPr>
          <a:ln/>
        </p:spPr>
        <p:txBody>
          <a:bodyPr/>
          <a:lstStyle>
            <a:lvl1pPr>
              <a:defRPr/>
            </a:lvl1pPr>
          </a:lstStyle>
          <a:p>
            <a:pPr>
              <a:defRPr/>
            </a:pPr>
            <a:fld id="{9CC4116B-3E0A-4F7E-9778-175047BAC1FB}" type="datetime4">
              <a:rPr lang="fr-FR" smtClean="0"/>
              <a:t>8 juin 2022</a:t>
            </a:fld>
            <a:endParaRPr lang="fr-CH"/>
          </a:p>
        </p:txBody>
      </p:sp>
      <p:sp>
        <p:nvSpPr>
          <p:cNvPr id="6" name="Rectangle 14"/>
          <p:cNvSpPr>
            <a:spLocks noGrp="1" noChangeArrowheads="1"/>
          </p:cNvSpPr>
          <p:nvPr>
            <p:ph type="sldNum" sz="quarter" idx="11"/>
          </p:nvPr>
        </p:nvSpPr>
        <p:spPr>
          <a:ln/>
        </p:spPr>
        <p:txBody>
          <a:bodyPr/>
          <a:lstStyle>
            <a:lvl1pPr>
              <a:defRPr/>
            </a:lvl1pPr>
          </a:lstStyle>
          <a:p>
            <a:pPr>
              <a:defRPr/>
            </a:pPr>
            <a:fld id="{F205CD42-8E17-4F88-93AB-A95C4936AAAC}" type="slidenum">
              <a:rPr lang="fr-CH"/>
              <a:pPr>
                <a:defRPr/>
              </a:pPr>
              <a:t>‹N°›</a:t>
            </a:fld>
            <a:endParaRPr lang="fr-CH"/>
          </a:p>
        </p:txBody>
      </p:sp>
      <p:sp>
        <p:nvSpPr>
          <p:cNvPr id="7" name="Rectangle 15"/>
          <p:cNvSpPr>
            <a:spLocks noGrp="1" noChangeArrowheads="1"/>
          </p:cNvSpPr>
          <p:nvPr>
            <p:ph type="ftr" sz="quarter" idx="12"/>
          </p:nvPr>
        </p:nvSpPr>
        <p:spPr>
          <a:ln/>
        </p:spPr>
        <p:txBody>
          <a:bodyPr/>
          <a:lstStyle>
            <a:lvl1pPr>
              <a:defRPr/>
            </a:lvl1pPr>
          </a:lstStyle>
          <a:p>
            <a:pPr>
              <a:defRPr/>
            </a:pPr>
            <a:r>
              <a:rPr lang="fr-FR"/>
              <a:t>Objectifs évaluateurs 1.1.5.1 et 1.1.5.2</a:t>
            </a:r>
            <a:endParaRPr lang="fr-CH"/>
          </a:p>
        </p:txBody>
      </p:sp>
    </p:spTree>
    <p:extLst>
      <p:ext uri="{BB962C8B-B14F-4D97-AF65-F5344CB8AC3E}">
        <p14:creationId xmlns:p14="http://schemas.microsoft.com/office/powerpoint/2010/main" val="153576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H" altLang="fr-FR"/>
              <a:t>Cliquez pour modifier le style du titre</a:t>
            </a:r>
          </a:p>
        </p:txBody>
      </p:sp>
      <p:sp>
        <p:nvSpPr>
          <p:cNvPr id="1027" name="Rectangle 3"/>
          <p:cNvSpPr>
            <a:spLocks noGrp="1" noChangeArrowheads="1"/>
          </p:cNvSpPr>
          <p:nvPr>
            <p:ph type="body" idx="1"/>
          </p:nvPr>
        </p:nvSpPr>
        <p:spPr bwMode="auto">
          <a:xfrm>
            <a:off x="1258888" y="2060575"/>
            <a:ext cx="74279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fr-FR"/>
              <a:t>Cliquez pour modifier les styles du texte du masque</a:t>
            </a:r>
          </a:p>
          <a:p>
            <a:pPr lvl="1"/>
            <a:r>
              <a:rPr lang="fr-CH" altLang="fr-FR"/>
              <a:t>Deuxième niveau</a:t>
            </a:r>
          </a:p>
          <a:p>
            <a:pPr lvl="2"/>
            <a:r>
              <a:rPr lang="fr-CH" altLang="fr-FR"/>
              <a:t>Troisième niveau</a:t>
            </a:r>
          </a:p>
        </p:txBody>
      </p:sp>
      <p:sp>
        <p:nvSpPr>
          <p:cNvPr id="1036" name="Rectangle 12"/>
          <p:cNvSpPr>
            <a:spLocks noGrp="1" noChangeArrowheads="1"/>
          </p:cNvSpPr>
          <p:nvPr>
            <p:ph type="dt" sz="half" idx="2"/>
          </p:nvPr>
        </p:nvSpPr>
        <p:spPr bwMode="auto">
          <a:xfrm>
            <a:off x="7092950" y="6524625"/>
            <a:ext cx="1295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vl1pPr>
          </a:lstStyle>
          <a:p>
            <a:pPr>
              <a:defRPr/>
            </a:pPr>
            <a:fld id="{167C4CD4-739F-43E9-9459-1217834E15AD}" type="datetime4">
              <a:rPr lang="fr-FR" smtClean="0"/>
              <a:t>8 juin 2022</a:t>
            </a:fld>
            <a:endParaRPr lang="fr-CH"/>
          </a:p>
        </p:txBody>
      </p:sp>
      <p:sp>
        <p:nvSpPr>
          <p:cNvPr id="1038" name="Rectangle 14"/>
          <p:cNvSpPr>
            <a:spLocks noGrp="1" noChangeArrowheads="1"/>
          </p:cNvSpPr>
          <p:nvPr>
            <p:ph type="sldNum" sz="quarter" idx="4"/>
          </p:nvPr>
        </p:nvSpPr>
        <p:spPr bwMode="auto">
          <a:xfrm>
            <a:off x="8243888" y="6524625"/>
            <a:ext cx="442912"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lvl1pPr>
          </a:lstStyle>
          <a:p>
            <a:pPr>
              <a:defRPr/>
            </a:pPr>
            <a:fld id="{7C058C17-270B-43D6-9EB9-8C19C305F77B}" type="slidenum">
              <a:rPr lang="fr-CH"/>
              <a:pPr>
                <a:defRPr/>
              </a:pPr>
              <a:t>‹N°›</a:t>
            </a:fld>
            <a:endParaRPr lang="fr-CH"/>
          </a:p>
        </p:txBody>
      </p:sp>
      <p:sp>
        <p:nvSpPr>
          <p:cNvPr id="1039" name="Rectangle 15"/>
          <p:cNvSpPr>
            <a:spLocks noGrp="1" noChangeArrowheads="1"/>
          </p:cNvSpPr>
          <p:nvPr>
            <p:ph type="ftr" sz="quarter" idx="3"/>
          </p:nvPr>
        </p:nvSpPr>
        <p:spPr bwMode="auto">
          <a:xfrm>
            <a:off x="539750" y="6524625"/>
            <a:ext cx="5184775"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vl1pPr>
          </a:lstStyle>
          <a:p>
            <a:pPr>
              <a:defRPr/>
            </a:pPr>
            <a:r>
              <a:rPr lang="fr-FR"/>
              <a:t>Objectifs évaluateurs 1.1.5.1 et 1.1.5.2</a:t>
            </a:r>
            <a:endParaRPr lang="fr-CH"/>
          </a:p>
        </p:txBody>
      </p:sp>
      <p:pic>
        <p:nvPicPr>
          <p:cNvPr id="1031" name="Picture 21" descr="vd_logo_pantone-363c_rv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738" y="476250"/>
            <a:ext cx="6873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Espace réservé pour une image  6" descr="Formations brèves - CEP - Internet Explorer">
            <a:extLst>
              <a:ext uri="{FF2B5EF4-FFF2-40B4-BE49-F238E27FC236}">
                <a16:creationId xmlns:a16="http://schemas.microsoft.com/office/drawing/2014/main" id="{117AAC6F-E766-4811-B804-828C22EE2CE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b="1">
          <a:solidFill>
            <a:schemeClr val="tx2"/>
          </a:solidFill>
          <a:latin typeface="Arial" charset="0"/>
        </a:defRPr>
      </a:lvl2pPr>
      <a:lvl3pPr algn="l" rtl="0" fontAlgn="base">
        <a:spcBef>
          <a:spcPct val="0"/>
        </a:spcBef>
        <a:spcAft>
          <a:spcPct val="0"/>
        </a:spcAft>
        <a:defRPr sz="2400" b="1">
          <a:solidFill>
            <a:schemeClr val="tx2"/>
          </a:solidFill>
          <a:latin typeface="Arial" charset="0"/>
        </a:defRPr>
      </a:lvl3pPr>
      <a:lvl4pPr algn="l" rtl="0" fontAlgn="base">
        <a:spcBef>
          <a:spcPct val="0"/>
        </a:spcBef>
        <a:spcAft>
          <a:spcPct val="0"/>
        </a:spcAft>
        <a:defRPr sz="2400" b="1">
          <a:solidFill>
            <a:schemeClr val="tx2"/>
          </a:solidFill>
          <a:latin typeface="Arial" charset="0"/>
        </a:defRPr>
      </a:lvl4pPr>
      <a:lvl5pPr algn="l" rtl="0" fontAlgn="base">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fontAlgn="base">
        <a:lnSpc>
          <a:spcPct val="140000"/>
        </a:lnSpc>
        <a:spcBef>
          <a:spcPct val="0"/>
        </a:spcBef>
        <a:spcAft>
          <a:spcPct val="0"/>
        </a:spcAft>
        <a:buChar char="•"/>
        <a:defRPr sz="2000" b="1">
          <a:solidFill>
            <a:schemeClr val="tx1"/>
          </a:solidFill>
          <a:latin typeface="+mn-lt"/>
          <a:ea typeface="+mn-ea"/>
          <a:cs typeface="+mn-cs"/>
        </a:defRPr>
      </a:lvl1pPr>
      <a:lvl2pPr marL="742950" indent="-285750" algn="l" rtl="0" fontAlgn="base">
        <a:lnSpc>
          <a:spcPct val="120000"/>
        </a:lnSpc>
        <a:spcBef>
          <a:spcPct val="0"/>
        </a:spcBef>
        <a:spcAft>
          <a:spcPct val="0"/>
        </a:spcAft>
        <a:buChar char="•"/>
        <a:defRPr sz="1600">
          <a:solidFill>
            <a:schemeClr val="tx1"/>
          </a:solidFill>
          <a:latin typeface="+mn-lt"/>
        </a:defRPr>
      </a:lvl2pPr>
      <a:lvl3pPr marL="1143000" indent="-228600" algn="l" rtl="0" fontAlgn="base">
        <a:lnSpc>
          <a:spcPct val="120000"/>
        </a:lnSpc>
        <a:spcBef>
          <a:spcPct val="0"/>
        </a:spcBef>
        <a:spcAft>
          <a:spcPct val="0"/>
        </a:spcAft>
        <a:buChar char="•"/>
        <a:defRPr sz="1200">
          <a:solidFill>
            <a:schemeClr val="bg2"/>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0.png"/><Relationship Id="rId7" Type="http://schemas.openxmlformats.org/officeDocument/2006/relationships/diagramQuickStyle" Target="../diagrams/quickStyle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image" Target="../media/image11.png"/><Relationship Id="rId5" Type="http://schemas.openxmlformats.org/officeDocument/2006/relationships/diagramLayout" Target="../diagrams/layout10.xml"/><Relationship Id="rId10" Type="http://schemas.openxmlformats.org/officeDocument/2006/relationships/image" Target="../media/image7.png"/><Relationship Id="rId4" Type="http://schemas.openxmlformats.org/officeDocument/2006/relationships/diagramData" Target="../diagrams/data10.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hyperlink" Target="https://www.vd.ch/themes/etat-droit-finances/etat-employeur/salaire-et-assurances/remuneration-des-fonctions/"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2.png"/><Relationship Id="rId7" Type="http://schemas.openxmlformats.org/officeDocument/2006/relationships/diagramLayout" Target="../diagrams/layout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18.xml"/><Relationship Id="rId11" Type="http://schemas.openxmlformats.org/officeDocument/2006/relationships/image" Target="../media/image15.png"/><Relationship Id="rId5" Type="http://schemas.openxmlformats.org/officeDocument/2006/relationships/image" Target="../media/image7.png"/><Relationship Id="rId10" Type="http://schemas.microsoft.com/office/2007/relationships/diagramDrawing" Target="../diagrams/drawing18.xml"/><Relationship Id="rId4" Type="http://schemas.openxmlformats.org/officeDocument/2006/relationships/image" Target="../media/image6.png"/><Relationship Id="rId9" Type="http://schemas.openxmlformats.org/officeDocument/2006/relationships/diagramColors" Target="../diagrams/colors18.xml"/></Relationships>
</file>

<file path=ppt/slides/_rels/slide2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hyperlink" Target="http://intranet.etat-de-vaud.ch/themes/personnel/developpement-des-competences/entretien-annuel/documents/" TargetMode="External"/></Relationships>
</file>

<file path=ppt/slides/_rels/slide3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png"/><Relationship Id="rId7" Type="http://schemas.openxmlformats.org/officeDocument/2006/relationships/diagramColors" Target="../diagrams/colors2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6.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png"/><Relationship Id="rId7" Type="http://schemas.openxmlformats.org/officeDocument/2006/relationships/diagramLayout" Target="../diagrams/layout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image" Target="../media/image8.png"/><Relationship Id="rId5" Type="http://schemas.openxmlformats.org/officeDocument/2006/relationships/image" Target="../media/image7.png"/><Relationship Id="rId10" Type="http://schemas.microsoft.com/office/2007/relationships/diagramDrawing" Target="../diagrams/drawing7.xml"/><Relationship Id="rId4" Type="http://schemas.openxmlformats.org/officeDocument/2006/relationships/image" Target="../media/image6.png"/><Relationship Id="rId9"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8DB21-4EC2-49B3-89C6-E45E449A8CE4}"/>
              </a:ext>
            </a:extLst>
          </p:cNvPr>
          <p:cNvSpPr>
            <a:spLocks noGrp="1"/>
          </p:cNvSpPr>
          <p:nvPr>
            <p:ph type="ctrTitle"/>
          </p:nvPr>
        </p:nvSpPr>
        <p:spPr/>
        <p:txBody>
          <a:bodyPr/>
          <a:lstStyle/>
          <a:p>
            <a:r>
              <a:rPr lang="fr-CH" dirty="0"/>
              <a:t>Introduction aux ressources humaines</a:t>
            </a:r>
          </a:p>
        </p:txBody>
      </p:sp>
      <p:sp>
        <p:nvSpPr>
          <p:cNvPr id="3" name="Sous-titre 2">
            <a:extLst>
              <a:ext uri="{FF2B5EF4-FFF2-40B4-BE49-F238E27FC236}">
                <a16:creationId xmlns:a16="http://schemas.microsoft.com/office/drawing/2014/main" id="{9D5EA161-6401-4860-ADBD-A2FD88A4B400}"/>
              </a:ext>
            </a:extLst>
          </p:cNvPr>
          <p:cNvSpPr>
            <a:spLocks noGrp="1"/>
          </p:cNvSpPr>
          <p:nvPr>
            <p:ph type="subTitle" idx="1"/>
          </p:nvPr>
        </p:nvSpPr>
        <p:spPr/>
        <p:txBody>
          <a:bodyPr/>
          <a:lstStyle/>
          <a:p>
            <a:r>
              <a:rPr lang="fr-CH" dirty="0"/>
              <a:t>Jour 1 </a:t>
            </a:r>
          </a:p>
        </p:txBody>
      </p:sp>
      <p:pic>
        <p:nvPicPr>
          <p:cNvPr id="4" name="Espace réservé pour une image  6" descr="Formations brèves - CEP - Internet Explorer">
            <a:extLst>
              <a:ext uri="{FF2B5EF4-FFF2-40B4-BE49-F238E27FC236}">
                <a16:creationId xmlns:a16="http://schemas.microsoft.com/office/drawing/2014/main" id="{23D6AD1E-465E-484C-806A-B88167167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96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Publication d’une annonce</a:t>
            </a:r>
          </a:p>
        </p:txBody>
      </p:sp>
      <p:graphicFrame>
        <p:nvGraphicFramePr>
          <p:cNvPr id="13" name="Diagramme 12">
            <a:extLst>
              <a:ext uri="{FF2B5EF4-FFF2-40B4-BE49-F238E27FC236}">
                <a16:creationId xmlns:a16="http://schemas.microsoft.com/office/drawing/2014/main" id="{8557CEC9-CAA6-4BD6-81C6-B3630C8D642A}"/>
              </a:ext>
            </a:extLst>
          </p:cNvPr>
          <p:cNvGraphicFramePr/>
          <p:nvPr>
            <p:extLst>
              <p:ext uri="{D42A27DB-BD31-4B8C-83A1-F6EECF244321}">
                <p14:modId xmlns:p14="http://schemas.microsoft.com/office/powerpoint/2010/main" val="180077097"/>
              </p:ext>
            </p:extLst>
          </p:nvPr>
        </p:nvGraphicFramePr>
        <p:xfrm>
          <a:off x="683568" y="5526386"/>
          <a:ext cx="5040560" cy="1075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ZoneTexte 30">
            <a:extLst>
              <a:ext uri="{FF2B5EF4-FFF2-40B4-BE49-F238E27FC236}">
                <a16:creationId xmlns:a16="http://schemas.microsoft.com/office/drawing/2014/main" id="{1826DED4-6B20-4E1F-9A26-4552E720008C}"/>
              </a:ext>
            </a:extLst>
          </p:cNvPr>
          <p:cNvSpPr txBox="1"/>
          <p:nvPr/>
        </p:nvSpPr>
        <p:spPr>
          <a:xfrm>
            <a:off x="1115616" y="1745777"/>
            <a:ext cx="4536504" cy="923330"/>
          </a:xfrm>
          <a:prstGeom prst="rect">
            <a:avLst/>
          </a:prstGeom>
          <a:noFill/>
        </p:spPr>
        <p:txBody>
          <a:bodyPr wrap="square" rtlCol="0">
            <a:spAutoFit/>
          </a:bodyPr>
          <a:lstStyle/>
          <a:p>
            <a:pPr>
              <a:spcBef>
                <a:spcPts val="600"/>
              </a:spcBef>
              <a:spcAft>
                <a:spcPts val="600"/>
              </a:spcAft>
            </a:pPr>
            <a:r>
              <a:rPr lang="fr-CH" dirty="0">
                <a:sym typeface="Wingdings" panose="05000000000000000000" pitchFamily="2" charset="2"/>
              </a:rPr>
              <a:t>L’annonce a été validée par le responsable et peut maintenant être publiée sur vd.ch via le programme dédié.</a:t>
            </a:r>
          </a:p>
        </p:txBody>
      </p:sp>
      <p:sp>
        <p:nvSpPr>
          <p:cNvPr id="3" name="Espace réservé du numéro de diapositive 2">
            <a:extLst>
              <a:ext uri="{FF2B5EF4-FFF2-40B4-BE49-F238E27FC236}">
                <a16:creationId xmlns:a16="http://schemas.microsoft.com/office/drawing/2014/main" id="{2A22BD8C-2C7B-40B6-809A-CEF647F2085B}"/>
              </a:ext>
            </a:extLst>
          </p:cNvPr>
          <p:cNvSpPr>
            <a:spLocks noGrp="1"/>
          </p:cNvSpPr>
          <p:nvPr>
            <p:ph type="sldNum" sz="quarter" idx="11"/>
          </p:nvPr>
        </p:nvSpPr>
        <p:spPr/>
        <p:txBody>
          <a:bodyPr/>
          <a:lstStyle/>
          <a:p>
            <a:pPr>
              <a:defRPr/>
            </a:pPr>
            <a:fld id="{E7982D08-3FAE-466B-8ECC-ECD8E6C0B0B1}" type="slidenum">
              <a:rPr lang="fr-CH" smtClean="0"/>
              <a:pPr>
                <a:defRPr/>
              </a:pPr>
              <a:t>10</a:t>
            </a:fld>
            <a:endParaRPr lang="fr-CH"/>
          </a:p>
        </p:txBody>
      </p:sp>
      <p:sp>
        <p:nvSpPr>
          <p:cNvPr id="4" name="Espace réservé du pied de page 3">
            <a:extLst>
              <a:ext uri="{FF2B5EF4-FFF2-40B4-BE49-F238E27FC236}">
                <a16:creationId xmlns:a16="http://schemas.microsoft.com/office/drawing/2014/main" id="{9992C4E3-A7B3-4C27-B14E-8FD858BF91CE}"/>
              </a:ext>
            </a:extLst>
          </p:cNvPr>
          <p:cNvSpPr>
            <a:spLocks noGrp="1"/>
          </p:cNvSpPr>
          <p:nvPr>
            <p:ph type="ftr" sz="quarter" idx="12"/>
          </p:nvPr>
        </p:nvSpPr>
        <p:spPr/>
        <p:txBody>
          <a:bodyPr/>
          <a:lstStyle/>
          <a:p>
            <a:pPr>
              <a:defRPr/>
            </a:pPr>
            <a:r>
              <a:rPr lang="fr-FR"/>
              <a:t>Objectifs évaluateurs 1.1.5.1 et 1.1.5.2</a:t>
            </a:r>
            <a:endParaRPr lang="fr-CH"/>
          </a:p>
        </p:txBody>
      </p:sp>
      <p:pic>
        <p:nvPicPr>
          <p:cNvPr id="6" name="Image 5">
            <a:extLst>
              <a:ext uri="{FF2B5EF4-FFF2-40B4-BE49-F238E27FC236}">
                <a16:creationId xmlns:a16="http://schemas.microsoft.com/office/drawing/2014/main" id="{DD37B582-8F69-4B44-BBA7-8F3BC0128A2A}"/>
              </a:ext>
            </a:extLst>
          </p:cNvPr>
          <p:cNvPicPr>
            <a:picLocks noChangeAspect="1"/>
          </p:cNvPicPr>
          <p:nvPr/>
        </p:nvPicPr>
        <p:blipFill>
          <a:blip r:embed="rId9"/>
          <a:stretch>
            <a:fillRect/>
          </a:stretch>
        </p:blipFill>
        <p:spPr>
          <a:xfrm>
            <a:off x="5867946" y="1813862"/>
            <a:ext cx="3160100" cy="4679801"/>
          </a:xfrm>
          <a:prstGeom prst="rect">
            <a:avLst/>
          </a:prstGeom>
        </p:spPr>
      </p:pic>
    </p:spTree>
    <p:extLst>
      <p:ext uri="{BB962C8B-B14F-4D97-AF65-F5344CB8AC3E}">
        <p14:creationId xmlns:p14="http://schemas.microsoft.com/office/powerpoint/2010/main" val="268532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Réception des dossiers</a:t>
            </a:r>
          </a:p>
        </p:txBody>
      </p:sp>
      <p:pic>
        <p:nvPicPr>
          <p:cNvPr id="4" name="Image 3">
            <a:extLst>
              <a:ext uri="{FF2B5EF4-FFF2-40B4-BE49-F238E27FC236}">
                <a16:creationId xmlns:a16="http://schemas.microsoft.com/office/drawing/2014/main" id="{7C2771F5-076C-4941-AC32-071502D0F7EF}"/>
              </a:ext>
            </a:extLst>
          </p:cNvPr>
          <p:cNvPicPr>
            <a:picLocks noChangeAspect="1"/>
          </p:cNvPicPr>
          <p:nvPr/>
        </p:nvPicPr>
        <p:blipFill rotWithShape="1">
          <a:blip r:embed="rId3"/>
          <a:srcRect r="25588"/>
          <a:stretch/>
        </p:blipFill>
        <p:spPr>
          <a:xfrm>
            <a:off x="1977703" y="1435093"/>
            <a:ext cx="7166297" cy="2407637"/>
          </a:xfrm>
          <a:prstGeom prst="rect">
            <a:avLst/>
          </a:prstGeom>
        </p:spPr>
      </p:pic>
      <p:grpSp>
        <p:nvGrpSpPr>
          <p:cNvPr id="2" name="Groupe 1">
            <a:extLst>
              <a:ext uri="{FF2B5EF4-FFF2-40B4-BE49-F238E27FC236}">
                <a16:creationId xmlns:a16="http://schemas.microsoft.com/office/drawing/2014/main" id="{80BFED24-58EB-4376-A957-E7647A2F8773}"/>
              </a:ext>
            </a:extLst>
          </p:cNvPr>
          <p:cNvGrpSpPr/>
          <p:nvPr/>
        </p:nvGrpSpPr>
        <p:grpSpPr>
          <a:xfrm>
            <a:off x="1109671" y="3933056"/>
            <a:ext cx="6924658" cy="1512760"/>
            <a:chOff x="1109671" y="4004472"/>
            <a:chExt cx="6924658" cy="1512760"/>
          </a:xfrm>
        </p:grpSpPr>
        <p:sp>
          <p:nvSpPr>
            <p:cNvPr id="13" name="Ellipse 12">
              <a:extLst>
                <a:ext uri="{FF2B5EF4-FFF2-40B4-BE49-F238E27FC236}">
                  <a16:creationId xmlns:a16="http://schemas.microsoft.com/office/drawing/2014/main" id="{CD604E08-8F28-493E-ACAF-A773DCA94F5A}"/>
                </a:ext>
              </a:extLst>
            </p:cNvPr>
            <p:cNvSpPr/>
            <p:nvPr/>
          </p:nvSpPr>
          <p:spPr>
            <a:xfrm>
              <a:off x="1109671" y="4014539"/>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4" name="ZoneTexte 13">
              <a:extLst>
                <a:ext uri="{FF2B5EF4-FFF2-40B4-BE49-F238E27FC236}">
                  <a16:creationId xmlns:a16="http://schemas.microsoft.com/office/drawing/2014/main" id="{BAB6E7D4-41D1-40E3-8003-B601B9D2CFCB}"/>
                </a:ext>
              </a:extLst>
            </p:cNvPr>
            <p:cNvSpPr txBox="1"/>
            <p:nvPr/>
          </p:nvSpPr>
          <p:spPr>
            <a:xfrm>
              <a:off x="3203848" y="4004472"/>
              <a:ext cx="4830481" cy="1477328"/>
            </a:xfrm>
            <a:prstGeom prst="rect">
              <a:avLst/>
            </a:prstGeom>
            <a:noFill/>
          </p:spPr>
          <p:txBody>
            <a:bodyPr wrap="square" rtlCol="0">
              <a:spAutoFit/>
            </a:bodyPr>
            <a:lstStyle/>
            <a:p>
              <a:r>
                <a:rPr lang="fr-CH" b="1" dirty="0">
                  <a:solidFill>
                    <a:srgbClr val="3C8A2E"/>
                  </a:solidFill>
                </a:rPr>
                <a:t>Vous recevez plus de 200 candidatures.</a:t>
              </a:r>
            </a:p>
            <a:p>
              <a:pPr marL="285750" indent="-285750">
                <a:buFontTx/>
                <a:buChar char="-"/>
              </a:pPr>
              <a:r>
                <a:rPr lang="fr-CH" i="1" dirty="0"/>
                <a:t>Comment organisez-vous la réception des dossiers ?</a:t>
              </a:r>
            </a:p>
            <a:p>
              <a:pPr marL="285750" indent="-285750">
                <a:buFontTx/>
                <a:buChar char="-"/>
              </a:pPr>
              <a:r>
                <a:rPr lang="fr-CH" i="1" dirty="0"/>
                <a:t>Qui est responsable du tri des dossiers ?</a:t>
              </a:r>
            </a:p>
            <a:p>
              <a:pPr marL="285750" indent="-285750">
                <a:buFontTx/>
                <a:buChar char="-"/>
              </a:pPr>
              <a:r>
                <a:rPr lang="fr-CH" i="1" dirty="0"/>
                <a:t>Quels sont vos critères de sélection ?</a:t>
              </a:r>
            </a:p>
          </p:txBody>
        </p:sp>
      </p:grpSp>
      <p:pic>
        <p:nvPicPr>
          <p:cNvPr id="5" name="Espace réservé pour une image  6" descr="Formations brèves - CEP - Internet Explor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me 11">
            <a:extLst>
              <a:ext uri="{FF2B5EF4-FFF2-40B4-BE49-F238E27FC236}">
                <a16:creationId xmlns:a16="http://schemas.microsoft.com/office/drawing/2014/main" id="{005A6816-686C-4607-BDB8-7D6DAEC127EB}"/>
              </a:ext>
            </a:extLst>
          </p:cNvPr>
          <p:cNvGraphicFramePr/>
          <p:nvPr>
            <p:extLst>
              <p:ext uri="{D42A27DB-BD31-4B8C-83A1-F6EECF244321}">
                <p14:modId xmlns:p14="http://schemas.microsoft.com/office/powerpoint/2010/main" val="2944973175"/>
              </p:ext>
            </p:extLst>
          </p:nvPr>
        </p:nvGraphicFramePr>
        <p:xfrm>
          <a:off x="2052000" y="5517232"/>
          <a:ext cx="5040000" cy="107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space réservé du numéro de diapositive 2">
            <a:extLst>
              <a:ext uri="{FF2B5EF4-FFF2-40B4-BE49-F238E27FC236}">
                <a16:creationId xmlns:a16="http://schemas.microsoft.com/office/drawing/2014/main" id="{AD8AAF89-B0F0-4FDB-A03D-F33E186FDE1C}"/>
              </a:ext>
            </a:extLst>
          </p:cNvPr>
          <p:cNvSpPr>
            <a:spLocks noGrp="1"/>
          </p:cNvSpPr>
          <p:nvPr>
            <p:ph type="sldNum" sz="quarter" idx="11"/>
          </p:nvPr>
        </p:nvSpPr>
        <p:spPr/>
        <p:txBody>
          <a:bodyPr/>
          <a:lstStyle/>
          <a:p>
            <a:pPr>
              <a:defRPr/>
            </a:pPr>
            <a:fld id="{E7982D08-3FAE-466B-8ECC-ECD8E6C0B0B1}" type="slidenum">
              <a:rPr lang="fr-CH" smtClean="0"/>
              <a:pPr>
                <a:defRPr/>
              </a:pPr>
              <a:t>11</a:t>
            </a:fld>
            <a:endParaRPr lang="fr-CH"/>
          </a:p>
        </p:txBody>
      </p:sp>
      <p:sp>
        <p:nvSpPr>
          <p:cNvPr id="6" name="Espace réservé du pied de page 5">
            <a:extLst>
              <a:ext uri="{FF2B5EF4-FFF2-40B4-BE49-F238E27FC236}">
                <a16:creationId xmlns:a16="http://schemas.microsoft.com/office/drawing/2014/main" id="{A4EDE0A0-3A70-4C9F-8412-62170BB99D90}"/>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19492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Analyse de CV</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me 11">
            <a:extLst>
              <a:ext uri="{FF2B5EF4-FFF2-40B4-BE49-F238E27FC236}">
                <a16:creationId xmlns:a16="http://schemas.microsoft.com/office/drawing/2014/main" id="{005A6816-686C-4607-BDB8-7D6DAEC127EB}"/>
              </a:ext>
            </a:extLst>
          </p:cNvPr>
          <p:cNvGraphicFramePr/>
          <p:nvPr>
            <p:extLst>
              <p:ext uri="{D42A27DB-BD31-4B8C-83A1-F6EECF244321}">
                <p14:modId xmlns:p14="http://schemas.microsoft.com/office/powerpoint/2010/main" val="3331682902"/>
              </p:ext>
            </p:extLst>
          </p:nvPr>
        </p:nvGraphicFramePr>
        <p:xfrm>
          <a:off x="2052000" y="5517232"/>
          <a:ext cx="504000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 8">
            <a:extLst>
              <a:ext uri="{FF2B5EF4-FFF2-40B4-BE49-F238E27FC236}">
                <a16:creationId xmlns:a16="http://schemas.microsoft.com/office/drawing/2014/main" id="{ABA6AA9E-13E4-498B-875F-16AF778EB8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006" y="2000520"/>
            <a:ext cx="692696" cy="692696"/>
          </a:xfrm>
          <a:prstGeom prst="rect">
            <a:avLst/>
          </a:prstGeom>
        </p:spPr>
      </p:pic>
      <p:sp>
        <p:nvSpPr>
          <p:cNvPr id="10" name="ZoneTexte 9">
            <a:extLst>
              <a:ext uri="{FF2B5EF4-FFF2-40B4-BE49-F238E27FC236}">
                <a16:creationId xmlns:a16="http://schemas.microsoft.com/office/drawing/2014/main" id="{9609BB28-F02A-4147-84A2-3A8FB7C11B5B}"/>
              </a:ext>
            </a:extLst>
          </p:cNvPr>
          <p:cNvSpPr txBox="1"/>
          <p:nvPr/>
        </p:nvSpPr>
        <p:spPr>
          <a:xfrm>
            <a:off x="1000702" y="2162202"/>
            <a:ext cx="531440" cy="369332"/>
          </a:xfrm>
          <a:prstGeom prst="rect">
            <a:avLst/>
          </a:prstGeom>
          <a:noFill/>
        </p:spPr>
        <p:txBody>
          <a:bodyPr wrap="square" rtlCol="0">
            <a:spAutoFit/>
          </a:bodyPr>
          <a:lstStyle/>
          <a:p>
            <a:r>
              <a:rPr lang="fr-CH" b="1" dirty="0"/>
              <a:t>15’</a:t>
            </a:r>
          </a:p>
        </p:txBody>
      </p:sp>
      <p:sp>
        <p:nvSpPr>
          <p:cNvPr id="11" name="ZoneTexte 10">
            <a:extLst>
              <a:ext uri="{FF2B5EF4-FFF2-40B4-BE49-F238E27FC236}">
                <a16:creationId xmlns:a16="http://schemas.microsoft.com/office/drawing/2014/main" id="{0B74EC06-B51F-47DD-9E86-304DDF23DCBC}"/>
              </a:ext>
            </a:extLst>
          </p:cNvPr>
          <p:cNvSpPr txBox="1"/>
          <p:nvPr/>
        </p:nvSpPr>
        <p:spPr>
          <a:xfrm>
            <a:off x="253414" y="2972386"/>
            <a:ext cx="4678625" cy="1785104"/>
          </a:xfrm>
          <a:prstGeom prst="rect">
            <a:avLst/>
          </a:prstGeom>
          <a:noFill/>
        </p:spPr>
        <p:txBody>
          <a:bodyPr wrap="square" rtlCol="0">
            <a:spAutoFit/>
          </a:bodyPr>
          <a:lstStyle/>
          <a:p>
            <a:pPr algn="just">
              <a:spcBef>
                <a:spcPts val="600"/>
              </a:spcBef>
              <a:spcAft>
                <a:spcPts val="600"/>
              </a:spcAft>
            </a:pPr>
            <a:r>
              <a:rPr lang="fr-CH" dirty="0"/>
              <a:t>Après votre tri, le/la responsable a sélectionné 3 personnes à voir en entretien.</a:t>
            </a:r>
          </a:p>
          <a:p>
            <a:pPr marL="285750" indent="-285750" algn="just">
              <a:spcBef>
                <a:spcPts val="600"/>
              </a:spcBef>
              <a:spcAft>
                <a:spcPts val="600"/>
              </a:spcAft>
              <a:buFont typeface="Arial" panose="020B0604020202020204" pitchFamily="34" charset="0"/>
              <a:buChar char="•"/>
            </a:pPr>
            <a:r>
              <a:rPr lang="fr-CH" dirty="0"/>
              <a:t>Analysez les trois candidatures</a:t>
            </a:r>
          </a:p>
          <a:p>
            <a:pPr marL="285750" indent="-285750" algn="just">
              <a:spcBef>
                <a:spcPts val="600"/>
              </a:spcBef>
              <a:spcAft>
                <a:spcPts val="600"/>
              </a:spcAft>
              <a:buFont typeface="Arial" panose="020B0604020202020204" pitchFamily="34" charset="0"/>
              <a:buChar char="•"/>
            </a:pPr>
            <a:r>
              <a:rPr lang="fr-CH" dirty="0"/>
              <a:t>Quelle personne recruteriez-vous pour le poste et pourquoi ?</a:t>
            </a:r>
          </a:p>
        </p:txBody>
      </p:sp>
      <p:pic>
        <p:nvPicPr>
          <p:cNvPr id="15" name="Image 14">
            <a:extLst>
              <a:ext uri="{FF2B5EF4-FFF2-40B4-BE49-F238E27FC236}">
                <a16:creationId xmlns:a16="http://schemas.microsoft.com/office/drawing/2014/main" id="{75402BD2-FA45-4E86-9988-CA4B779DE8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7050" y="2101213"/>
            <a:ext cx="755576" cy="400920"/>
          </a:xfrm>
          <a:prstGeom prst="rect">
            <a:avLst/>
          </a:prstGeom>
        </p:spPr>
      </p:pic>
      <p:sp>
        <p:nvSpPr>
          <p:cNvPr id="16" name="ZoneTexte 15">
            <a:extLst>
              <a:ext uri="{FF2B5EF4-FFF2-40B4-BE49-F238E27FC236}">
                <a16:creationId xmlns:a16="http://schemas.microsoft.com/office/drawing/2014/main" id="{F061D2FF-9A15-4417-A9FE-298FBBE189C0}"/>
              </a:ext>
            </a:extLst>
          </p:cNvPr>
          <p:cNvSpPr txBox="1"/>
          <p:nvPr/>
        </p:nvSpPr>
        <p:spPr>
          <a:xfrm>
            <a:off x="2706344" y="2117007"/>
            <a:ext cx="1642084" cy="369332"/>
          </a:xfrm>
          <a:prstGeom prst="rect">
            <a:avLst/>
          </a:prstGeom>
          <a:noFill/>
        </p:spPr>
        <p:txBody>
          <a:bodyPr wrap="square" rtlCol="0">
            <a:spAutoFit/>
          </a:bodyPr>
          <a:lstStyle/>
          <a:p>
            <a:r>
              <a:rPr lang="fr-CH" b="1" dirty="0"/>
              <a:t>Par table</a:t>
            </a:r>
          </a:p>
        </p:txBody>
      </p:sp>
      <p:pic>
        <p:nvPicPr>
          <p:cNvPr id="3" name="Image 2" descr="Une image contenant texte, signe&#10;&#10;Description générée automatiquement">
            <a:extLst>
              <a:ext uri="{FF2B5EF4-FFF2-40B4-BE49-F238E27FC236}">
                <a16:creationId xmlns:a16="http://schemas.microsoft.com/office/drawing/2014/main" id="{76282BBA-D005-4017-86C6-095CBF4316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12344" y="1403820"/>
            <a:ext cx="4178359" cy="4178359"/>
          </a:xfrm>
          <a:prstGeom prst="rect">
            <a:avLst/>
          </a:prstGeom>
        </p:spPr>
      </p:pic>
      <p:sp>
        <p:nvSpPr>
          <p:cNvPr id="2" name="Espace réservé du numéro de diapositive 1">
            <a:extLst>
              <a:ext uri="{FF2B5EF4-FFF2-40B4-BE49-F238E27FC236}">
                <a16:creationId xmlns:a16="http://schemas.microsoft.com/office/drawing/2014/main" id="{A0C06697-D480-42B2-8C8F-7EAA00C6837E}"/>
              </a:ext>
            </a:extLst>
          </p:cNvPr>
          <p:cNvSpPr>
            <a:spLocks noGrp="1"/>
          </p:cNvSpPr>
          <p:nvPr>
            <p:ph type="sldNum" sz="quarter" idx="11"/>
          </p:nvPr>
        </p:nvSpPr>
        <p:spPr/>
        <p:txBody>
          <a:bodyPr/>
          <a:lstStyle/>
          <a:p>
            <a:pPr>
              <a:defRPr/>
            </a:pPr>
            <a:fld id="{E7982D08-3FAE-466B-8ECC-ECD8E6C0B0B1}" type="slidenum">
              <a:rPr lang="fr-CH" smtClean="0"/>
              <a:pPr>
                <a:defRPr/>
              </a:pPr>
              <a:t>12</a:t>
            </a:fld>
            <a:endParaRPr lang="fr-CH"/>
          </a:p>
        </p:txBody>
      </p:sp>
      <p:sp>
        <p:nvSpPr>
          <p:cNvPr id="4" name="Espace réservé du pied de page 3">
            <a:extLst>
              <a:ext uri="{FF2B5EF4-FFF2-40B4-BE49-F238E27FC236}">
                <a16:creationId xmlns:a16="http://schemas.microsoft.com/office/drawing/2014/main" id="{3AA1AA6B-408D-41B9-83A7-00F5704CCA4F}"/>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74957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Fixation de salaire</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me 11">
            <a:extLst>
              <a:ext uri="{FF2B5EF4-FFF2-40B4-BE49-F238E27FC236}">
                <a16:creationId xmlns:a16="http://schemas.microsoft.com/office/drawing/2014/main" id="{005A6816-686C-4607-BDB8-7D6DAEC127EB}"/>
              </a:ext>
            </a:extLst>
          </p:cNvPr>
          <p:cNvGraphicFramePr/>
          <p:nvPr>
            <p:extLst>
              <p:ext uri="{D42A27DB-BD31-4B8C-83A1-F6EECF244321}">
                <p14:modId xmlns:p14="http://schemas.microsoft.com/office/powerpoint/2010/main" val="2118149097"/>
              </p:ext>
            </p:extLst>
          </p:nvPr>
        </p:nvGraphicFramePr>
        <p:xfrm>
          <a:off x="2052000" y="5589240"/>
          <a:ext cx="504000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 12">
            <a:extLst>
              <a:ext uri="{FF2B5EF4-FFF2-40B4-BE49-F238E27FC236}">
                <a16:creationId xmlns:a16="http://schemas.microsoft.com/office/drawing/2014/main" id="{A2C79D49-75E5-46FC-BC64-64925620DBDF}"/>
              </a:ext>
            </a:extLst>
          </p:cNvPr>
          <p:cNvPicPr>
            <a:picLocks noChangeAspect="1"/>
          </p:cNvPicPr>
          <p:nvPr/>
        </p:nvPicPr>
        <p:blipFill>
          <a:blip r:embed="rId9" cstate="print">
            <a:duotone>
              <a:prstClr val="black"/>
              <a:srgbClr val="3C8A2E">
                <a:tint val="45000"/>
                <a:satMod val="400000"/>
              </a:srgbClr>
            </a:duotone>
            <a:extLst>
              <a:ext uri="{28A0092B-C50C-407E-A947-70E740481C1C}">
                <a14:useLocalDpi xmlns:a14="http://schemas.microsoft.com/office/drawing/2010/main" val="0"/>
              </a:ext>
            </a:extLst>
          </a:blip>
          <a:stretch>
            <a:fillRect/>
          </a:stretch>
        </p:blipFill>
        <p:spPr>
          <a:xfrm>
            <a:off x="2024062" y="4509120"/>
            <a:ext cx="1013434" cy="1019095"/>
          </a:xfrm>
          <a:prstGeom prst="rect">
            <a:avLst/>
          </a:prstGeom>
        </p:spPr>
      </p:pic>
      <p:sp>
        <p:nvSpPr>
          <p:cNvPr id="14" name="Bulle narrative : rectangle à coins arrondis 13">
            <a:extLst>
              <a:ext uri="{FF2B5EF4-FFF2-40B4-BE49-F238E27FC236}">
                <a16:creationId xmlns:a16="http://schemas.microsoft.com/office/drawing/2014/main" id="{8DBD29E4-A9AF-478A-A06C-7FF75FE97DC0}"/>
              </a:ext>
            </a:extLst>
          </p:cNvPr>
          <p:cNvSpPr/>
          <p:nvPr/>
        </p:nvSpPr>
        <p:spPr>
          <a:xfrm rot="671627">
            <a:off x="2530453" y="1710737"/>
            <a:ext cx="5126857" cy="2467099"/>
          </a:xfrm>
          <a:prstGeom prst="wedgeRoundRectCallout">
            <a:avLst>
              <a:gd name="adj1" fmla="val -33356"/>
              <a:gd name="adj2" fmla="val 81782"/>
              <a:gd name="adj3" fmla="val 16667"/>
            </a:avLst>
          </a:prstGeom>
          <a:ln>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2000" dirty="0">
                <a:solidFill>
                  <a:srgbClr val="3C8A2E"/>
                </a:solidFill>
              </a:rPr>
              <a:t>Les entretiens se sont bien passés ! Avant de proposer le poste à M./Mme XXX, pourriez-vous s’il vous plaît me communiquer son salaire ?</a:t>
            </a:r>
          </a:p>
        </p:txBody>
      </p:sp>
      <p:sp>
        <p:nvSpPr>
          <p:cNvPr id="2" name="Espace réservé du numéro de diapositive 1">
            <a:extLst>
              <a:ext uri="{FF2B5EF4-FFF2-40B4-BE49-F238E27FC236}">
                <a16:creationId xmlns:a16="http://schemas.microsoft.com/office/drawing/2014/main" id="{BDE0FE19-E097-4C23-96A8-7DB08F600970}"/>
              </a:ext>
            </a:extLst>
          </p:cNvPr>
          <p:cNvSpPr>
            <a:spLocks noGrp="1"/>
          </p:cNvSpPr>
          <p:nvPr>
            <p:ph type="sldNum" sz="quarter" idx="11"/>
          </p:nvPr>
        </p:nvSpPr>
        <p:spPr/>
        <p:txBody>
          <a:bodyPr/>
          <a:lstStyle/>
          <a:p>
            <a:pPr>
              <a:defRPr/>
            </a:pPr>
            <a:fld id="{E7982D08-3FAE-466B-8ECC-ECD8E6C0B0B1}" type="slidenum">
              <a:rPr lang="fr-CH" smtClean="0"/>
              <a:pPr>
                <a:defRPr/>
              </a:pPr>
              <a:t>13</a:t>
            </a:fld>
            <a:endParaRPr lang="fr-CH"/>
          </a:p>
        </p:txBody>
      </p:sp>
      <p:sp>
        <p:nvSpPr>
          <p:cNvPr id="3" name="Espace réservé du pied de page 2">
            <a:extLst>
              <a:ext uri="{FF2B5EF4-FFF2-40B4-BE49-F238E27FC236}">
                <a16:creationId xmlns:a16="http://schemas.microsoft.com/office/drawing/2014/main" id="{4749E303-234E-483D-9B42-B1A15197FFC1}"/>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96343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Fixation de salaire</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me 11">
            <a:extLst>
              <a:ext uri="{FF2B5EF4-FFF2-40B4-BE49-F238E27FC236}">
                <a16:creationId xmlns:a16="http://schemas.microsoft.com/office/drawing/2014/main" id="{005A6816-686C-4607-BDB8-7D6DAEC127EB}"/>
              </a:ext>
            </a:extLst>
          </p:cNvPr>
          <p:cNvGraphicFramePr/>
          <p:nvPr>
            <p:extLst>
              <p:ext uri="{D42A27DB-BD31-4B8C-83A1-F6EECF244321}">
                <p14:modId xmlns:p14="http://schemas.microsoft.com/office/powerpoint/2010/main" val="294136328"/>
              </p:ext>
            </p:extLst>
          </p:nvPr>
        </p:nvGraphicFramePr>
        <p:xfrm>
          <a:off x="2052000" y="5589240"/>
          <a:ext cx="504000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ZoneTexte 7">
            <a:extLst>
              <a:ext uri="{FF2B5EF4-FFF2-40B4-BE49-F238E27FC236}">
                <a16:creationId xmlns:a16="http://schemas.microsoft.com/office/drawing/2014/main" id="{DC1B968C-CF2A-4911-AB97-F9985AFE0F65}"/>
              </a:ext>
            </a:extLst>
          </p:cNvPr>
          <p:cNvSpPr txBox="1"/>
          <p:nvPr/>
        </p:nvSpPr>
        <p:spPr>
          <a:xfrm>
            <a:off x="1115616" y="1745777"/>
            <a:ext cx="7427912" cy="3200876"/>
          </a:xfrm>
          <a:prstGeom prst="rect">
            <a:avLst/>
          </a:prstGeom>
          <a:noFill/>
        </p:spPr>
        <p:txBody>
          <a:bodyPr wrap="square" rtlCol="0">
            <a:spAutoFit/>
          </a:bodyPr>
          <a:lstStyle/>
          <a:p>
            <a:pPr>
              <a:spcBef>
                <a:spcPts val="600"/>
              </a:spcBef>
              <a:spcAft>
                <a:spcPts val="600"/>
              </a:spcAft>
            </a:pPr>
            <a:r>
              <a:rPr lang="fr-CH" dirty="0">
                <a:sym typeface="Wingdings" panose="05000000000000000000" pitchFamily="2" charset="2"/>
              </a:rPr>
              <a:t>A l’ACV, le salaire est défini sur une grille salariale, composée de 18 niveaux et 26 échelons :</a:t>
            </a:r>
          </a:p>
          <a:p>
            <a:pPr marL="285750" indent="-285750">
              <a:spcBef>
                <a:spcPts val="600"/>
              </a:spcBef>
              <a:spcAft>
                <a:spcPts val="600"/>
              </a:spcAft>
              <a:buFontTx/>
              <a:buChar char="-"/>
            </a:pPr>
            <a:r>
              <a:rPr lang="fr-CH" dirty="0">
                <a:sym typeface="Wingdings" panose="05000000000000000000" pitchFamily="2" charset="2"/>
              </a:rPr>
              <a:t>Le niveau est défini par le cahier des charges.</a:t>
            </a:r>
          </a:p>
          <a:p>
            <a:pPr marL="285750" indent="-285750">
              <a:spcBef>
                <a:spcPts val="600"/>
              </a:spcBef>
              <a:spcAft>
                <a:spcPts val="600"/>
              </a:spcAft>
              <a:buFontTx/>
              <a:buChar char="-"/>
            </a:pPr>
            <a:r>
              <a:rPr lang="fr-CH" dirty="0">
                <a:sym typeface="Wingdings" panose="05000000000000000000" pitchFamily="2" charset="2"/>
              </a:rPr>
              <a:t>L’échelon est défini par l’âge et le parcours professionnel de la personne. </a:t>
            </a:r>
          </a:p>
          <a:p>
            <a:pPr>
              <a:spcBef>
                <a:spcPts val="600"/>
              </a:spcBef>
              <a:spcAft>
                <a:spcPts val="600"/>
              </a:spcAft>
            </a:pPr>
            <a:r>
              <a:rPr lang="fr-CH" dirty="0">
                <a:sym typeface="Wingdings" panose="05000000000000000000" pitchFamily="2" charset="2"/>
              </a:rPr>
              <a:t>C’est la conjugaison des deux qui permet de définir le salaire d’</a:t>
            </a:r>
            <a:r>
              <a:rPr lang="fr-CH" dirty="0" err="1">
                <a:sym typeface="Wingdings" panose="05000000000000000000" pitchFamily="2" charset="2"/>
              </a:rPr>
              <a:t>un-e</a:t>
            </a:r>
            <a:r>
              <a:rPr lang="fr-CH" dirty="0">
                <a:sym typeface="Wingdings" panose="05000000000000000000" pitchFamily="2" charset="2"/>
              </a:rPr>
              <a:t> collaborateur-</a:t>
            </a:r>
            <a:r>
              <a:rPr lang="fr-CH" dirty="0" err="1">
                <a:sym typeface="Wingdings" panose="05000000000000000000" pitchFamily="2" charset="2"/>
              </a:rPr>
              <a:t>trice</a:t>
            </a:r>
            <a:r>
              <a:rPr lang="fr-CH" dirty="0">
                <a:sym typeface="Wingdings" panose="05000000000000000000" pitchFamily="2" charset="2"/>
              </a:rPr>
              <a:t>.</a:t>
            </a:r>
          </a:p>
          <a:p>
            <a:pPr>
              <a:spcBef>
                <a:spcPts val="600"/>
              </a:spcBef>
              <a:spcAft>
                <a:spcPts val="600"/>
              </a:spcAft>
            </a:pPr>
            <a:r>
              <a:rPr lang="fr-CH" dirty="0">
                <a:solidFill>
                  <a:srgbClr val="3C8A2E"/>
                </a:solidFill>
                <a:sym typeface="Wingdings" panose="05000000000000000000" pitchFamily="2" charset="2"/>
              </a:rPr>
              <a:t> L’échelle des salaires et la grille en lien sont disponibles sur le site vd.ch via </a:t>
            </a:r>
            <a:r>
              <a:rPr lang="fr-CH" dirty="0">
                <a:solidFill>
                  <a:srgbClr val="3C8A2E"/>
                </a:solidFill>
                <a:sym typeface="Wingdings" panose="05000000000000000000" pitchFamily="2" charset="2"/>
                <a:hlinkClick r:id="rId9"/>
              </a:rPr>
              <a:t>ce lien</a:t>
            </a:r>
            <a:r>
              <a:rPr lang="fr-CH" dirty="0">
                <a:solidFill>
                  <a:srgbClr val="3C8A2E"/>
                </a:solidFill>
                <a:sym typeface="Wingdings" panose="05000000000000000000" pitchFamily="2" charset="2"/>
              </a:rPr>
              <a:t>.</a:t>
            </a:r>
          </a:p>
        </p:txBody>
      </p:sp>
      <p:sp>
        <p:nvSpPr>
          <p:cNvPr id="2" name="Espace réservé du numéro de diapositive 1">
            <a:extLst>
              <a:ext uri="{FF2B5EF4-FFF2-40B4-BE49-F238E27FC236}">
                <a16:creationId xmlns:a16="http://schemas.microsoft.com/office/drawing/2014/main" id="{4DB46052-C829-4869-AFEB-F620B7FD6206}"/>
              </a:ext>
            </a:extLst>
          </p:cNvPr>
          <p:cNvSpPr>
            <a:spLocks noGrp="1"/>
          </p:cNvSpPr>
          <p:nvPr>
            <p:ph type="sldNum" sz="quarter" idx="11"/>
          </p:nvPr>
        </p:nvSpPr>
        <p:spPr/>
        <p:txBody>
          <a:bodyPr/>
          <a:lstStyle/>
          <a:p>
            <a:pPr>
              <a:defRPr/>
            </a:pPr>
            <a:fld id="{E7982D08-3FAE-466B-8ECC-ECD8E6C0B0B1}" type="slidenum">
              <a:rPr lang="fr-CH" smtClean="0"/>
              <a:pPr>
                <a:defRPr/>
              </a:pPr>
              <a:t>14</a:t>
            </a:fld>
            <a:endParaRPr lang="fr-CH"/>
          </a:p>
        </p:txBody>
      </p:sp>
      <p:sp>
        <p:nvSpPr>
          <p:cNvPr id="3" name="Espace réservé du pied de page 2">
            <a:extLst>
              <a:ext uri="{FF2B5EF4-FFF2-40B4-BE49-F238E27FC236}">
                <a16:creationId xmlns:a16="http://schemas.microsoft.com/office/drawing/2014/main" id="{07E69AA9-D7FF-4D54-8C89-EFF12DD48F27}"/>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139738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Fixation de salaire</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DC1B968C-CF2A-4911-AB97-F9985AFE0F65}"/>
              </a:ext>
            </a:extLst>
          </p:cNvPr>
          <p:cNvSpPr txBox="1"/>
          <p:nvPr/>
        </p:nvSpPr>
        <p:spPr>
          <a:xfrm>
            <a:off x="1115616" y="1745777"/>
            <a:ext cx="7427912" cy="3323987"/>
          </a:xfrm>
          <a:prstGeom prst="rect">
            <a:avLst/>
          </a:prstGeom>
          <a:noFill/>
        </p:spPr>
        <p:txBody>
          <a:bodyPr wrap="square" rtlCol="0">
            <a:spAutoFit/>
          </a:bodyPr>
          <a:lstStyle/>
          <a:p>
            <a:pPr>
              <a:spcBef>
                <a:spcPts val="600"/>
              </a:spcBef>
              <a:spcAft>
                <a:spcPts val="600"/>
              </a:spcAft>
            </a:pPr>
            <a:r>
              <a:rPr lang="fr-CH" dirty="0">
                <a:sym typeface="Wingdings" panose="05000000000000000000" pitchFamily="2" charset="2"/>
              </a:rPr>
              <a:t>Mais comment définir l’échelon ?</a:t>
            </a:r>
          </a:p>
          <a:p>
            <a:pPr marL="285750" indent="-285750">
              <a:spcBef>
                <a:spcPts val="600"/>
              </a:spcBef>
              <a:spcAft>
                <a:spcPts val="600"/>
              </a:spcAft>
              <a:buFont typeface="Arial" panose="020B0604020202020204" pitchFamily="34" charset="0"/>
              <a:buChar char="•"/>
            </a:pPr>
            <a:r>
              <a:rPr lang="fr-CH" dirty="0">
                <a:sym typeface="Wingdings" panose="05000000000000000000" pitchFamily="2" charset="2"/>
              </a:rPr>
              <a:t>Chaque expérience professionnelle est valorisée comme suit :</a:t>
            </a:r>
          </a:p>
          <a:p>
            <a:pPr marL="800100" lvl="1" indent="-342900">
              <a:spcBef>
                <a:spcPts val="0"/>
              </a:spcBef>
              <a:spcAft>
                <a:spcPts val="0"/>
              </a:spcAft>
              <a:buAutoNum type="alphaLcPeriod"/>
            </a:pPr>
            <a:r>
              <a:rPr lang="fr-CH" dirty="0">
                <a:sym typeface="Wingdings" panose="05000000000000000000" pitchFamily="2" charset="2"/>
              </a:rPr>
              <a:t>Expérience identique ou très semblable : 1.00</a:t>
            </a:r>
          </a:p>
          <a:p>
            <a:pPr marL="800100" lvl="1" indent="-342900">
              <a:spcBef>
                <a:spcPts val="0"/>
              </a:spcBef>
              <a:spcAft>
                <a:spcPts val="0"/>
              </a:spcAft>
              <a:buAutoNum type="alphaLcPeriod"/>
            </a:pPr>
            <a:r>
              <a:rPr lang="fr-CH" dirty="0">
                <a:sym typeface="Wingdings" panose="05000000000000000000" pitchFamily="2" charset="2"/>
              </a:rPr>
              <a:t>Expérience en majeure partie exploitable : 0.66</a:t>
            </a:r>
          </a:p>
          <a:p>
            <a:pPr marL="800100" lvl="1" indent="-342900">
              <a:spcBef>
                <a:spcPts val="0"/>
              </a:spcBef>
              <a:spcAft>
                <a:spcPts val="0"/>
              </a:spcAft>
              <a:buAutoNum type="alphaLcPeriod"/>
            </a:pPr>
            <a:r>
              <a:rPr lang="fr-CH" dirty="0">
                <a:sym typeface="Wingdings" panose="05000000000000000000" pitchFamily="2" charset="2"/>
              </a:rPr>
              <a:t>Expérience en partie exploitable : 0.33</a:t>
            </a:r>
            <a:r>
              <a:rPr lang="fr-CH" i="1" dirty="0">
                <a:solidFill>
                  <a:srgbClr val="3C8A2E"/>
                </a:solidFill>
                <a:sym typeface="Wingdings" panose="05000000000000000000" pitchFamily="2" charset="2"/>
              </a:rPr>
              <a:t> (également les années consacrées à l’éducation des enfants)</a:t>
            </a:r>
          </a:p>
          <a:p>
            <a:pPr marL="800100" lvl="1" indent="-342900">
              <a:spcBef>
                <a:spcPts val="0"/>
              </a:spcBef>
              <a:spcAft>
                <a:spcPts val="0"/>
              </a:spcAft>
              <a:buAutoNum type="alphaLcPeriod"/>
            </a:pPr>
            <a:r>
              <a:rPr lang="fr-CH" dirty="0">
                <a:sym typeface="Wingdings" panose="05000000000000000000" pitchFamily="2" charset="2"/>
              </a:rPr>
              <a:t>Expérience sans relation avec la fonction : 0.00</a:t>
            </a:r>
          </a:p>
          <a:p>
            <a:pPr marL="342900" indent="-342900">
              <a:spcBef>
                <a:spcPts val="600"/>
              </a:spcBef>
              <a:spcAft>
                <a:spcPts val="600"/>
              </a:spcAft>
              <a:buFont typeface="Arial" panose="020B0604020202020204" pitchFamily="34" charset="0"/>
              <a:buChar char="•"/>
            </a:pPr>
            <a:r>
              <a:rPr lang="fr-CH" dirty="0">
                <a:sym typeface="Wingdings" panose="05000000000000000000" pitchFamily="2" charset="2"/>
              </a:rPr>
              <a:t>L’âge à partir duquel l’expérience est prise en compte dépend du niveau de fonction du cahier des charges.</a:t>
            </a:r>
          </a:p>
          <a:p>
            <a:pPr marL="800100" lvl="1" indent="-342900">
              <a:spcBef>
                <a:spcPts val="600"/>
              </a:spcBef>
              <a:spcAft>
                <a:spcPts val="600"/>
              </a:spcAft>
              <a:buAutoNum type="alphaLcPeriod"/>
            </a:pPr>
            <a:endParaRPr lang="fr-CH" dirty="0">
              <a:solidFill>
                <a:srgbClr val="3C8A2E"/>
              </a:solidFill>
              <a:sym typeface="Wingdings" panose="05000000000000000000" pitchFamily="2" charset="2"/>
            </a:endParaRPr>
          </a:p>
        </p:txBody>
      </p:sp>
      <p:sp>
        <p:nvSpPr>
          <p:cNvPr id="2" name="Espace réservé du numéro de diapositive 1">
            <a:extLst>
              <a:ext uri="{FF2B5EF4-FFF2-40B4-BE49-F238E27FC236}">
                <a16:creationId xmlns:a16="http://schemas.microsoft.com/office/drawing/2014/main" id="{E9C341C7-C640-46D9-967D-B2B07CB957E9}"/>
              </a:ext>
            </a:extLst>
          </p:cNvPr>
          <p:cNvSpPr>
            <a:spLocks noGrp="1"/>
          </p:cNvSpPr>
          <p:nvPr>
            <p:ph type="sldNum" sz="quarter" idx="11"/>
          </p:nvPr>
        </p:nvSpPr>
        <p:spPr/>
        <p:txBody>
          <a:bodyPr/>
          <a:lstStyle/>
          <a:p>
            <a:pPr>
              <a:defRPr/>
            </a:pPr>
            <a:fld id="{E7982D08-3FAE-466B-8ECC-ECD8E6C0B0B1}" type="slidenum">
              <a:rPr lang="fr-CH" smtClean="0"/>
              <a:pPr>
                <a:defRPr/>
              </a:pPr>
              <a:t>15</a:t>
            </a:fld>
            <a:endParaRPr lang="fr-CH"/>
          </a:p>
        </p:txBody>
      </p:sp>
      <p:sp>
        <p:nvSpPr>
          <p:cNvPr id="3" name="Espace réservé du pied de page 2">
            <a:extLst>
              <a:ext uri="{FF2B5EF4-FFF2-40B4-BE49-F238E27FC236}">
                <a16:creationId xmlns:a16="http://schemas.microsoft.com/office/drawing/2014/main" id="{6271AD98-77B6-4223-BFB6-006173DB2932}"/>
              </a:ext>
            </a:extLst>
          </p:cNvPr>
          <p:cNvSpPr>
            <a:spLocks noGrp="1"/>
          </p:cNvSpPr>
          <p:nvPr>
            <p:ph type="ftr" sz="quarter" idx="12"/>
          </p:nvPr>
        </p:nvSpPr>
        <p:spPr/>
        <p:txBody>
          <a:bodyPr/>
          <a:lstStyle/>
          <a:p>
            <a:pPr>
              <a:defRPr/>
            </a:pPr>
            <a:r>
              <a:rPr lang="fr-FR"/>
              <a:t>Objectifs évaluateurs 1.1.5.1 et 1.1.5.2</a:t>
            </a:r>
            <a:endParaRPr lang="fr-CH"/>
          </a:p>
        </p:txBody>
      </p:sp>
      <p:graphicFrame>
        <p:nvGraphicFramePr>
          <p:cNvPr id="9" name="Diagramme 8">
            <a:extLst>
              <a:ext uri="{FF2B5EF4-FFF2-40B4-BE49-F238E27FC236}">
                <a16:creationId xmlns:a16="http://schemas.microsoft.com/office/drawing/2014/main" id="{BEF262E0-D460-41A2-9721-16DE630BC837}"/>
              </a:ext>
            </a:extLst>
          </p:cNvPr>
          <p:cNvGraphicFramePr/>
          <p:nvPr>
            <p:extLst>
              <p:ext uri="{D42A27DB-BD31-4B8C-83A1-F6EECF244321}">
                <p14:modId xmlns:p14="http://schemas.microsoft.com/office/powerpoint/2010/main" val="4094416659"/>
              </p:ext>
            </p:extLst>
          </p:nvPr>
        </p:nvGraphicFramePr>
        <p:xfrm>
          <a:off x="2052000" y="5589240"/>
          <a:ext cx="504000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87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Fixation de salaire</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me 11">
            <a:extLst>
              <a:ext uri="{FF2B5EF4-FFF2-40B4-BE49-F238E27FC236}">
                <a16:creationId xmlns:a16="http://schemas.microsoft.com/office/drawing/2014/main" id="{005A6816-686C-4607-BDB8-7D6DAEC127EB}"/>
              </a:ext>
            </a:extLst>
          </p:cNvPr>
          <p:cNvGraphicFramePr/>
          <p:nvPr>
            <p:extLst>
              <p:ext uri="{D42A27DB-BD31-4B8C-83A1-F6EECF244321}">
                <p14:modId xmlns:p14="http://schemas.microsoft.com/office/powerpoint/2010/main" val="2225679450"/>
              </p:ext>
            </p:extLst>
          </p:nvPr>
        </p:nvGraphicFramePr>
        <p:xfrm>
          <a:off x="2052000" y="5589240"/>
          <a:ext cx="504000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 2">
            <a:extLst>
              <a:ext uri="{FF2B5EF4-FFF2-40B4-BE49-F238E27FC236}">
                <a16:creationId xmlns:a16="http://schemas.microsoft.com/office/drawing/2014/main" id="{339AE445-EB6C-442F-B3F5-9288770C3DFD}"/>
              </a:ext>
            </a:extLst>
          </p:cNvPr>
          <p:cNvPicPr>
            <a:picLocks noChangeAspect="1"/>
          </p:cNvPicPr>
          <p:nvPr/>
        </p:nvPicPr>
        <p:blipFill>
          <a:blip r:embed="rId9"/>
          <a:stretch>
            <a:fillRect/>
          </a:stretch>
        </p:blipFill>
        <p:spPr>
          <a:xfrm>
            <a:off x="89756" y="2707372"/>
            <a:ext cx="8964488" cy="1611494"/>
          </a:xfrm>
          <a:prstGeom prst="rect">
            <a:avLst/>
          </a:prstGeom>
        </p:spPr>
      </p:pic>
      <p:sp>
        <p:nvSpPr>
          <p:cNvPr id="2" name="Espace réservé du numéro de diapositive 1">
            <a:extLst>
              <a:ext uri="{FF2B5EF4-FFF2-40B4-BE49-F238E27FC236}">
                <a16:creationId xmlns:a16="http://schemas.microsoft.com/office/drawing/2014/main" id="{8378DEA2-AE28-4257-92E6-4DF92FFE2276}"/>
              </a:ext>
            </a:extLst>
          </p:cNvPr>
          <p:cNvSpPr>
            <a:spLocks noGrp="1"/>
          </p:cNvSpPr>
          <p:nvPr>
            <p:ph type="sldNum" sz="quarter" idx="11"/>
          </p:nvPr>
        </p:nvSpPr>
        <p:spPr/>
        <p:txBody>
          <a:bodyPr/>
          <a:lstStyle/>
          <a:p>
            <a:pPr>
              <a:defRPr/>
            </a:pPr>
            <a:fld id="{E7982D08-3FAE-466B-8ECC-ECD8E6C0B0B1}" type="slidenum">
              <a:rPr lang="fr-CH" smtClean="0"/>
              <a:pPr>
                <a:defRPr/>
              </a:pPr>
              <a:t>16</a:t>
            </a:fld>
            <a:endParaRPr lang="fr-CH"/>
          </a:p>
        </p:txBody>
      </p:sp>
      <p:sp>
        <p:nvSpPr>
          <p:cNvPr id="4" name="Espace réservé du pied de page 3">
            <a:extLst>
              <a:ext uri="{FF2B5EF4-FFF2-40B4-BE49-F238E27FC236}">
                <a16:creationId xmlns:a16="http://schemas.microsoft.com/office/drawing/2014/main" id="{1966C8DF-B707-4249-8965-18181B8D1880}"/>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162782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Contrat</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me 11">
            <a:extLst>
              <a:ext uri="{FF2B5EF4-FFF2-40B4-BE49-F238E27FC236}">
                <a16:creationId xmlns:a16="http://schemas.microsoft.com/office/drawing/2014/main" id="{005A6816-686C-4607-BDB8-7D6DAEC127EB}"/>
              </a:ext>
            </a:extLst>
          </p:cNvPr>
          <p:cNvGraphicFramePr/>
          <p:nvPr/>
        </p:nvGraphicFramePr>
        <p:xfrm>
          <a:off x="2052000" y="5589240"/>
          <a:ext cx="504000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Espace réservé du numéro de diapositive 1">
            <a:extLst>
              <a:ext uri="{FF2B5EF4-FFF2-40B4-BE49-F238E27FC236}">
                <a16:creationId xmlns:a16="http://schemas.microsoft.com/office/drawing/2014/main" id="{8378DEA2-AE28-4257-92E6-4DF92FFE2276}"/>
              </a:ext>
            </a:extLst>
          </p:cNvPr>
          <p:cNvSpPr>
            <a:spLocks noGrp="1"/>
          </p:cNvSpPr>
          <p:nvPr>
            <p:ph type="sldNum" sz="quarter" idx="11"/>
          </p:nvPr>
        </p:nvSpPr>
        <p:spPr/>
        <p:txBody>
          <a:bodyPr/>
          <a:lstStyle/>
          <a:p>
            <a:pPr>
              <a:defRPr/>
            </a:pPr>
            <a:fld id="{E7982D08-3FAE-466B-8ECC-ECD8E6C0B0B1}" type="slidenum">
              <a:rPr lang="fr-CH" smtClean="0"/>
              <a:pPr>
                <a:defRPr/>
              </a:pPr>
              <a:t>17</a:t>
            </a:fld>
            <a:endParaRPr lang="fr-CH"/>
          </a:p>
        </p:txBody>
      </p:sp>
      <p:sp>
        <p:nvSpPr>
          <p:cNvPr id="4" name="Espace réservé du pied de page 3">
            <a:extLst>
              <a:ext uri="{FF2B5EF4-FFF2-40B4-BE49-F238E27FC236}">
                <a16:creationId xmlns:a16="http://schemas.microsoft.com/office/drawing/2014/main" id="{1966C8DF-B707-4249-8965-18181B8D1880}"/>
              </a:ext>
            </a:extLst>
          </p:cNvPr>
          <p:cNvSpPr>
            <a:spLocks noGrp="1"/>
          </p:cNvSpPr>
          <p:nvPr>
            <p:ph type="ftr" sz="quarter" idx="12"/>
          </p:nvPr>
        </p:nvSpPr>
        <p:spPr/>
        <p:txBody>
          <a:bodyPr/>
          <a:lstStyle/>
          <a:p>
            <a:pPr>
              <a:defRPr/>
            </a:pPr>
            <a:r>
              <a:rPr lang="fr-FR"/>
              <a:t>Objectifs évaluateurs 1.1.5.1 et 1.1.5.2</a:t>
            </a:r>
            <a:endParaRPr lang="fr-CH"/>
          </a:p>
        </p:txBody>
      </p:sp>
      <p:pic>
        <p:nvPicPr>
          <p:cNvPr id="8" name="Image 7">
            <a:extLst>
              <a:ext uri="{FF2B5EF4-FFF2-40B4-BE49-F238E27FC236}">
                <a16:creationId xmlns:a16="http://schemas.microsoft.com/office/drawing/2014/main" id="{1C31E355-CE62-4B35-ABFE-309A616DAFF7}"/>
              </a:ext>
            </a:extLst>
          </p:cNvPr>
          <p:cNvPicPr>
            <a:picLocks noChangeAspect="1"/>
          </p:cNvPicPr>
          <p:nvPr/>
        </p:nvPicPr>
        <p:blipFill>
          <a:blip r:embed="rId9"/>
          <a:stretch>
            <a:fillRect/>
          </a:stretch>
        </p:blipFill>
        <p:spPr>
          <a:xfrm>
            <a:off x="1763316" y="1651887"/>
            <a:ext cx="5617368" cy="3892202"/>
          </a:xfrm>
          <a:prstGeom prst="rect">
            <a:avLst/>
          </a:prstGeom>
          <a:ln>
            <a:solidFill>
              <a:schemeClr val="tx1"/>
            </a:solidFill>
          </a:ln>
        </p:spPr>
      </p:pic>
    </p:spTree>
    <p:extLst>
      <p:ext uri="{BB962C8B-B14F-4D97-AF65-F5344CB8AC3E}">
        <p14:creationId xmlns:p14="http://schemas.microsoft.com/office/powerpoint/2010/main" val="81081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Confirmation d’engagement et documents d’embauche</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me 5">
            <a:extLst>
              <a:ext uri="{FF2B5EF4-FFF2-40B4-BE49-F238E27FC236}">
                <a16:creationId xmlns:a16="http://schemas.microsoft.com/office/drawing/2014/main" id="{0D4224A1-A7A2-465B-9BDA-64AFD4D78598}"/>
              </a:ext>
            </a:extLst>
          </p:cNvPr>
          <p:cNvGraphicFramePr/>
          <p:nvPr>
            <p:extLst>
              <p:ext uri="{D42A27DB-BD31-4B8C-83A1-F6EECF244321}">
                <p14:modId xmlns:p14="http://schemas.microsoft.com/office/powerpoint/2010/main" val="3452839213"/>
              </p:ext>
            </p:extLst>
          </p:nvPr>
        </p:nvGraphicFramePr>
        <p:xfrm>
          <a:off x="2050215" y="5592960"/>
          <a:ext cx="504357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e 7">
            <a:extLst>
              <a:ext uri="{FF2B5EF4-FFF2-40B4-BE49-F238E27FC236}">
                <a16:creationId xmlns:a16="http://schemas.microsoft.com/office/drawing/2014/main" id="{2EE2CAB9-2BD3-44BF-9AC1-768868EAC82B}"/>
              </a:ext>
            </a:extLst>
          </p:cNvPr>
          <p:cNvGrpSpPr/>
          <p:nvPr/>
        </p:nvGrpSpPr>
        <p:grpSpPr>
          <a:xfrm>
            <a:off x="1109671" y="2017728"/>
            <a:ext cx="6924658" cy="1754326"/>
            <a:chOff x="1109671" y="4004472"/>
            <a:chExt cx="6924658" cy="1754326"/>
          </a:xfrm>
        </p:grpSpPr>
        <p:sp>
          <p:nvSpPr>
            <p:cNvPr id="9" name="Ellipse 8">
              <a:extLst>
                <a:ext uri="{FF2B5EF4-FFF2-40B4-BE49-F238E27FC236}">
                  <a16:creationId xmlns:a16="http://schemas.microsoft.com/office/drawing/2014/main" id="{87A70BDE-B9DD-4CC1-B77E-397874B1A68D}"/>
                </a:ext>
              </a:extLst>
            </p:cNvPr>
            <p:cNvSpPr/>
            <p:nvPr/>
          </p:nvSpPr>
          <p:spPr>
            <a:xfrm>
              <a:off x="1109671" y="4014539"/>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0" name="ZoneTexte 9">
              <a:extLst>
                <a:ext uri="{FF2B5EF4-FFF2-40B4-BE49-F238E27FC236}">
                  <a16:creationId xmlns:a16="http://schemas.microsoft.com/office/drawing/2014/main" id="{49F264B6-88F5-4014-9A65-93E26998BF40}"/>
                </a:ext>
              </a:extLst>
            </p:cNvPr>
            <p:cNvSpPr txBox="1"/>
            <p:nvPr/>
          </p:nvSpPr>
          <p:spPr>
            <a:xfrm>
              <a:off x="3203848" y="4004472"/>
              <a:ext cx="4830481" cy="1754326"/>
            </a:xfrm>
            <a:prstGeom prst="rect">
              <a:avLst/>
            </a:prstGeom>
            <a:noFill/>
          </p:spPr>
          <p:txBody>
            <a:bodyPr wrap="square" rtlCol="0">
              <a:spAutoFit/>
            </a:bodyPr>
            <a:lstStyle/>
            <a:p>
              <a:r>
                <a:rPr lang="fr-CH" b="1" dirty="0">
                  <a:solidFill>
                    <a:srgbClr val="3C8A2E"/>
                  </a:solidFill>
                </a:rPr>
                <a:t>M./Mme XXX a accepté le salaire et le poste. Vous devez à présent préparer son engagement.</a:t>
              </a:r>
            </a:p>
            <a:p>
              <a:pPr marL="285750" indent="-285750">
                <a:buFontTx/>
                <a:buChar char="-"/>
              </a:pPr>
              <a:r>
                <a:rPr lang="fr-CH" i="1" dirty="0"/>
                <a:t>Quels sont, selon vous, les documents nécessaires à l’engagement d’</a:t>
              </a:r>
              <a:r>
                <a:rPr lang="fr-CH" i="1" dirty="0" err="1"/>
                <a:t>un-e</a:t>
              </a:r>
              <a:r>
                <a:rPr lang="fr-CH" i="1" dirty="0"/>
                <a:t> collaborateur-</a:t>
              </a:r>
              <a:r>
                <a:rPr lang="fr-CH" i="1" dirty="0" err="1"/>
                <a:t>trice</a:t>
              </a:r>
              <a:r>
                <a:rPr lang="fr-CH" i="1" dirty="0"/>
                <a:t> ?</a:t>
              </a:r>
            </a:p>
          </p:txBody>
        </p:sp>
      </p:grpSp>
      <p:sp>
        <p:nvSpPr>
          <p:cNvPr id="11" name="ZoneTexte 10">
            <a:extLst>
              <a:ext uri="{FF2B5EF4-FFF2-40B4-BE49-F238E27FC236}">
                <a16:creationId xmlns:a16="http://schemas.microsoft.com/office/drawing/2014/main" id="{8E3DA8AA-F8A7-4470-B5DD-D25F817621F6}"/>
              </a:ext>
            </a:extLst>
          </p:cNvPr>
          <p:cNvSpPr txBox="1"/>
          <p:nvPr/>
        </p:nvSpPr>
        <p:spPr>
          <a:xfrm>
            <a:off x="108618" y="4653136"/>
            <a:ext cx="8926764" cy="646331"/>
          </a:xfrm>
          <a:prstGeom prst="rect">
            <a:avLst/>
          </a:prstGeom>
          <a:noFill/>
        </p:spPr>
        <p:txBody>
          <a:bodyPr wrap="square" rtlCol="0">
            <a:spAutoFit/>
          </a:bodyPr>
          <a:lstStyle/>
          <a:p>
            <a:r>
              <a:rPr lang="fr-CH" i="1" dirty="0">
                <a:solidFill>
                  <a:srgbClr val="3C8A2E"/>
                </a:solidFill>
              </a:rPr>
              <a:t>Contrat, cahier des charges, carte d’identité, carte bancaire, carte AVS, accord de confidentialité, déclaration activité accessoire,…</a:t>
            </a:r>
          </a:p>
        </p:txBody>
      </p:sp>
      <p:sp>
        <p:nvSpPr>
          <p:cNvPr id="2" name="Espace réservé du numéro de diapositive 1">
            <a:extLst>
              <a:ext uri="{FF2B5EF4-FFF2-40B4-BE49-F238E27FC236}">
                <a16:creationId xmlns:a16="http://schemas.microsoft.com/office/drawing/2014/main" id="{9AF033B5-77AA-4E42-989F-F7AED7FBD612}"/>
              </a:ext>
            </a:extLst>
          </p:cNvPr>
          <p:cNvSpPr>
            <a:spLocks noGrp="1"/>
          </p:cNvSpPr>
          <p:nvPr>
            <p:ph type="sldNum" sz="quarter" idx="11"/>
          </p:nvPr>
        </p:nvSpPr>
        <p:spPr/>
        <p:txBody>
          <a:bodyPr/>
          <a:lstStyle/>
          <a:p>
            <a:pPr>
              <a:defRPr/>
            </a:pPr>
            <a:fld id="{E7982D08-3FAE-466B-8ECC-ECD8E6C0B0B1}" type="slidenum">
              <a:rPr lang="fr-CH" smtClean="0"/>
              <a:pPr>
                <a:defRPr/>
              </a:pPr>
              <a:t>18</a:t>
            </a:fld>
            <a:endParaRPr lang="fr-CH"/>
          </a:p>
        </p:txBody>
      </p:sp>
      <p:sp>
        <p:nvSpPr>
          <p:cNvPr id="3" name="Espace réservé du pied de page 2">
            <a:extLst>
              <a:ext uri="{FF2B5EF4-FFF2-40B4-BE49-F238E27FC236}">
                <a16:creationId xmlns:a16="http://schemas.microsoft.com/office/drawing/2014/main" id="{A7623799-5D33-406C-BB1E-D73B594688D6}"/>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16912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Confirmation d’engagement et documents d’embauche</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me 11">
            <a:extLst>
              <a:ext uri="{FF2B5EF4-FFF2-40B4-BE49-F238E27FC236}">
                <a16:creationId xmlns:a16="http://schemas.microsoft.com/office/drawing/2014/main" id="{E8872A46-564B-4261-86B1-6A2219F24BC5}"/>
              </a:ext>
            </a:extLst>
          </p:cNvPr>
          <p:cNvGraphicFramePr/>
          <p:nvPr>
            <p:extLst>
              <p:ext uri="{D42A27DB-BD31-4B8C-83A1-F6EECF244321}">
                <p14:modId xmlns:p14="http://schemas.microsoft.com/office/powerpoint/2010/main" val="1676929674"/>
              </p:ext>
            </p:extLst>
          </p:nvPr>
        </p:nvGraphicFramePr>
        <p:xfrm>
          <a:off x="2050215" y="5592960"/>
          <a:ext cx="504357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ZoneTexte 12">
            <a:extLst>
              <a:ext uri="{FF2B5EF4-FFF2-40B4-BE49-F238E27FC236}">
                <a16:creationId xmlns:a16="http://schemas.microsoft.com/office/drawing/2014/main" id="{DBE9F953-D584-43C7-94AF-6AF1237701F4}"/>
              </a:ext>
            </a:extLst>
          </p:cNvPr>
          <p:cNvSpPr txBox="1"/>
          <p:nvPr/>
        </p:nvSpPr>
        <p:spPr>
          <a:xfrm>
            <a:off x="1258888" y="1844824"/>
            <a:ext cx="7427912" cy="2769989"/>
          </a:xfrm>
          <a:prstGeom prst="rect">
            <a:avLst/>
          </a:prstGeom>
          <a:noFill/>
        </p:spPr>
        <p:txBody>
          <a:bodyPr wrap="square" rtlCol="0">
            <a:spAutoFit/>
          </a:bodyPr>
          <a:lstStyle/>
          <a:p>
            <a:pPr>
              <a:spcBef>
                <a:spcPts val="600"/>
              </a:spcBef>
              <a:spcAft>
                <a:spcPts val="600"/>
              </a:spcAft>
            </a:pPr>
            <a:r>
              <a:rPr lang="fr-CH" dirty="0">
                <a:sym typeface="Wingdings" panose="05000000000000000000" pitchFamily="2" charset="2"/>
              </a:rPr>
              <a:t>Chaque collaborateur-</a:t>
            </a:r>
            <a:r>
              <a:rPr lang="fr-CH" dirty="0" err="1">
                <a:sym typeface="Wingdings" panose="05000000000000000000" pitchFamily="2" charset="2"/>
              </a:rPr>
              <a:t>trice</a:t>
            </a:r>
            <a:r>
              <a:rPr lang="fr-CH" dirty="0">
                <a:sym typeface="Wingdings" panose="05000000000000000000" pitchFamily="2" charset="2"/>
              </a:rPr>
              <a:t> a un dossier RH dans lequel l’ensemble de ses documents sont classés tout au long du cycle de vie.</a:t>
            </a:r>
          </a:p>
          <a:p>
            <a:pPr>
              <a:spcBef>
                <a:spcPts val="600"/>
              </a:spcBef>
              <a:spcAft>
                <a:spcPts val="600"/>
              </a:spcAft>
            </a:pPr>
            <a:r>
              <a:rPr lang="fr-CH" dirty="0">
                <a:sym typeface="Wingdings" panose="05000000000000000000" pitchFamily="2" charset="2"/>
              </a:rPr>
              <a:t>Depuis quelques années, de plus en plus d’entreprises transitionnent vers une politique «zéro papier».</a:t>
            </a:r>
          </a:p>
          <a:p>
            <a:pPr>
              <a:spcBef>
                <a:spcPts val="600"/>
              </a:spcBef>
              <a:spcAft>
                <a:spcPts val="600"/>
              </a:spcAft>
            </a:pPr>
            <a:r>
              <a:rPr lang="fr-CH" dirty="0">
                <a:sym typeface="Wingdings" panose="05000000000000000000" pitchFamily="2" charset="2"/>
              </a:rPr>
              <a:t>Les dossiers du personnel sont alors stockés dans une GED (Gestion électronique des documents).</a:t>
            </a:r>
          </a:p>
          <a:p>
            <a:pPr>
              <a:spcBef>
                <a:spcPts val="600"/>
              </a:spcBef>
              <a:spcAft>
                <a:spcPts val="600"/>
              </a:spcAft>
            </a:pPr>
            <a:r>
              <a:rPr lang="fr-CH" dirty="0">
                <a:solidFill>
                  <a:srgbClr val="3C8A2E"/>
                </a:solidFill>
                <a:sym typeface="Wingdings" panose="05000000000000000000" pitchFamily="2" charset="2"/>
              </a:rPr>
              <a:t>Que ce soit sous format papier ou électronique, le dossier RH est organisé selon un plan de classement, propre à chaque entreprise.</a:t>
            </a:r>
          </a:p>
        </p:txBody>
      </p:sp>
      <p:grpSp>
        <p:nvGrpSpPr>
          <p:cNvPr id="4" name="Groupe 3">
            <a:extLst>
              <a:ext uri="{FF2B5EF4-FFF2-40B4-BE49-F238E27FC236}">
                <a16:creationId xmlns:a16="http://schemas.microsoft.com/office/drawing/2014/main" id="{D549AC13-68CB-43E4-9D82-5A94AC8601D9}"/>
              </a:ext>
            </a:extLst>
          </p:cNvPr>
          <p:cNvGrpSpPr/>
          <p:nvPr/>
        </p:nvGrpSpPr>
        <p:grpSpPr>
          <a:xfrm>
            <a:off x="223614" y="4686059"/>
            <a:ext cx="8668866" cy="1089618"/>
            <a:chOff x="223614" y="4686059"/>
            <a:chExt cx="8668866" cy="1089618"/>
          </a:xfrm>
        </p:grpSpPr>
        <p:pic>
          <p:nvPicPr>
            <p:cNvPr id="14" name="Image 13">
              <a:extLst>
                <a:ext uri="{FF2B5EF4-FFF2-40B4-BE49-F238E27FC236}">
                  <a16:creationId xmlns:a16="http://schemas.microsoft.com/office/drawing/2014/main" id="{EFBBA173-5C85-4504-A28F-46DD4FB95B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614" y="4686059"/>
              <a:ext cx="1240954" cy="1089618"/>
            </a:xfrm>
            <a:prstGeom prst="rect">
              <a:avLst/>
            </a:prstGeom>
          </p:spPr>
        </p:pic>
        <p:sp>
          <p:nvSpPr>
            <p:cNvPr id="15" name="ZoneTexte 14">
              <a:extLst>
                <a:ext uri="{FF2B5EF4-FFF2-40B4-BE49-F238E27FC236}">
                  <a16:creationId xmlns:a16="http://schemas.microsoft.com/office/drawing/2014/main" id="{8ED0FCAF-CF55-4846-AFB5-9391A4B7BA7B}"/>
                </a:ext>
              </a:extLst>
            </p:cNvPr>
            <p:cNvSpPr txBox="1"/>
            <p:nvPr/>
          </p:nvSpPr>
          <p:spPr>
            <a:xfrm>
              <a:off x="1464568" y="4769203"/>
              <a:ext cx="7427912" cy="923330"/>
            </a:xfrm>
            <a:prstGeom prst="rect">
              <a:avLst/>
            </a:prstGeom>
            <a:noFill/>
          </p:spPr>
          <p:txBody>
            <a:bodyPr wrap="square" rtlCol="0">
              <a:spAutoFit/>
            </a:bodyPr>
            <a:lstStyle/>
            <a:p>
              <a:pPr>
                <a:spcBef>
                  <a:spcPts val="600"/>
                </a:spcBef>
                <a:spcAft>
                  <a:spcPts val="600"/>
                </a:spcAft>
              </a:pPr>
              <a:r>
                <a:rPr lang="fr-CH" i="1" dirty="0">
                  <a:sym typeface="Wingdings" panose="05000000000000000000" pitchFamily="2" charset="2"/>
                </a:rPr>
                <a:t>Selon la loi sur la protection des données (LPD), uniquement les documents ayant une utilité à la gestion RH du/de la collaborateur-</a:t>
              </a:r>
              <a:r>
                <a:rPr lang="fr-CH" i="1" dirty="0" err="1">
                  <a:sym typeface="Wingdings" panose="05000000000000000000" pitchFamily="2" charset="2"/>
                </a:rPr>
                <a:t>trice</a:t>
              </a:r>
              <a:r>
                <a:rPr lang="fr-CH" i="1" dirty="0">
                  <a:sym typeface="Wingdings" panose="05000000000000000000" pitchFamily="2" charset="2"/>
                </a:rPr>
                <a:t> peuvent être conservés.</a:t>
              </a:r>
            </a:p>
          </p:txBody>
        </p:sp>
      </p:grpSp>
      <p:sp>
        <p:nvSpPr>
          <p:cNvPr id="2" name="Espace réservé du numéro de diapositive 1">
            <a:extLst>
              <a:ext uri="{FF2B5EF4-FFF2-40B4-BE49-F238E27FC236}">
                <a16:creationId xmlns:a16="http://schemas.microsoft.com/office/drawing/2014/main" id="{1C7456F4-5963-4C32-9DA7-55C47F97B5C4}"/>
              </a:ext>
            </a:extLst>
          </p:cNvPr>
          <p:cNvSpPr>
            <a:spLocks noGrp="1"/>
          </p:cNvSpPr>
          <p:nvPr>
            <p:ph type="sldNum" sz="quarter" idx="11"/>
          </p:nvPr>
        </p:nvSpPr>
        <p:spPr/>
        <p:txBody>
          <a:bodyPr/>
          <a:lstStyle/>
          <a:p>
            <a:pPr>
              <a:defRPr/>
            </a:pPr>
            <a:fld id="{E7982D08-3FAE-466B-8ECC-ECD8E6C0B0B1}" type="slidenum">
              <a:rPr lang="fr-CH" smtClean="0"/>
              <a:pPr>
                <a:defRPr/>
              </a:pPr>
              <a:t>19</a:t>
            </a:fld>
            <a:endParaRPr lang="fr-CH"/>
          </a:p>
        </p:txBody>
      </p:sp>
      <p:sp>
        <p:nvSpPr>
          <p:cNvPr id="3" name="Espace réservé du pied de page 2">
            <a:extLst>
              <a:ext uri="{FF2B5EF4-FFF2-40B4-BE49-F238E27FC236}">
                <a16:creationId xmlns:a16="http://schemas.microsoft.com/office/drawing/2014/main" id="{CC125C58-D15C-44FA-8A7E-0960F0D47CD4}"/>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420152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2</a:t>
            </a:fld>
            <a:endParaRPr lang="fr-CH" altLang="fr-FR"/>
          </a:p>
        </p:txBody>
      </p:sp>
      <p:sp>
        <p:nvSpPr>
          <p:cNvPr id="4101" name="Rectangle 2"/>
          <p:cNvSpPr>
            <a:spLocks noGrp="1" noChangeArrowheads="1"/>
          </p:cNvSpPr>
          <p:nvPr>
            <p:ph type="title"/>
          </p:nvPr>
        </p:nvSpPr>
        <p:spPr/>
        <p:txBody>
          <a:bodyPr/>
          <a:lstStyle/>
          <a:p>
            <a:r>
              <a:rPr lang="fr-CH" altLang="fr-FR" dirty="0">
                <a:solidFill>
                  <a:schemeClr val="tx1"/>
                </a:solidFill>
              </a:rPr>
              <a:t>Rappel des objectifs</a:t>
            </a:r>
          </a:p>
        </p:txBody>
      </p:sp>
      <p:pic>
        <p:nvPicPr>
          <p:cNvPr id="7"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idx="1"/>
          </p:nvPr>
        </p:nvSpPr>
        <p:spPr>
          <a:xfrm>
            <a:off x="1258888" y="2060575"/>
            <a:ext cx="7427912" cy="3168625"/>
          </a:xfrm>
        </p:spPr>
        <p:txBody>
          <a:bodyPr>
            <a:normAutofit fontScale="92500" lnSpcReduction="20000"/>
          </a:bodyPr>
          <a:lstStyle/>
          <a:p>
            <a:pPr marL="268288" indent="-268288" algn="just">
              <a:lnSpc>
                <a:spcPct val="110000"/>
              </a:lnSpc>
            </a:pPr>
            <a:r>
              <a:rPr lang="fr-CH" dirty="0"/>
              <a:t>1.1.5.1 Traiter les entrées et les sorties du personnel</a:t>
            </a:r>
          </a:p>
          <a:p>
            <a:pPr marL="268288" lvl="1" indent="0" algn="just">
              <a:lnSpc>
                <a:spcPct val="130000"/>
              </a:lnSpc>
              <a:buNone/>
            </a:pPr>
            <a:r>
              <a:rPr lang="fr-CH" dirty="0"/>
              <a:t>Je traite les tâches suivantes dans le respect des directives de l’entreprise et des dispositions légales :</a:t>
            </a:r>
          </a:p>
          <a:p>
            <a:pPr marL="554038" lvl="1" algn="just">
              <a:lnSpc>
                <a:spcPct val="130000"/>
              </a:lnSpc>
            </a:pPr>
            <a:r>
              <a:rPr lang="fr-CH" dirty="0"/>
              <a:t>participation aux mises aux concours de postes</a:t>
            </a:r>
          </a:p>
          <a:p>
            <a:pPr marL="554038" lvl="1" algn="just">
              <a:lnSpc>
                <a:spcPct val="130000"/>
              </a:lnSpc>
            </a:pPr>
            <a:r>
              <a:rPr lang="fr-CH" dirty="0"/>
              <a:t>préparation de dispositions et de décisions</a:t>
            </a:r>
          </a:p>
          <a:p>
            <a:pPr marL="554038" lvl="1" algn="just">
              <a:lnSpc>
                <a:spcPct val="130000"/>
              </a:lnSpc>
            </a:pPr>
            <a:r>
              <a:rPr lang="fr-CH" dirty="0"/>
              <a:t>création de documents pour les assurances sociales</a:t>
            </a:r>
          </a:p>
          <a:p>
            <a:pPr marL="914400" lvl="2" indent="0" algn="just">
              <a:buNone/>
            </a:pPr>
            <a:endParaRPr lang="fr-CH" dirty="0"/>
          </a:p>
          <a:p>
            <a:pPr marL="268288" indent="-268288" algn="just">
              <a:lnSpc>
                <a:spcPct val="110000"/>
              </a:lnSpc>
              <a:tabLst>
                <a:tab pos="1252538" algn="l"/>
              </a:tabLst>
            </a:pPr>
            <a:r>
              <a:rPr lang="fr-CH" dirty="0"/>
              <a:t>1.1.5.2 Traiter les données relatives à l’administration du personnel</a:t>
            </a:r>
          </a:p>
          <a:p>
            <a:pPr marL="268288" lvl="1" indent="0" algn="just">
              <a:buNone/>
            </a:pPr>
            <a:r>
              <a:rPr lang="fr-CH" dirty="0"/>
              <a:t>Je suis avec précision les horaires de travail, les absences et les données du personnel. J’assure l’administration des prestations salariales annexes et sociales, ainsi que les frais.</a:t>
            </a:r>
          </a:p>
          <a:p>
            <a:pPr lvl="2" eaLnBrk="1" hangingPunct="1">
              <a:buFontTx/>
              <a:buAutoNum type="arabicPeriod"/>
            </a:pPr>
            <a:endParaRPr lang="fr-CH" altLang="fr-FR" sz="500" dirty="0"/>
          </a:p>
          <a:p>
            <a:pPr marL="457200" indent="-457200" eaLnBrk="1" hangingPunct="1">
              <a:buFontTx/>
              <a:buNone/>
            </a:pPr>
            <a:endParaRPr lang="fr-CH" altLang="fr-FR" sz="500" dirty="0"/>
          </a:p>
        </p:txBody>
      </p:sp>
      <p:sp>
        <p:nvSpPr>
          <p:cNvPr id="3" name="Rectangle 2"/>
          <p:cNvSpPr/>
          <p:nvPr/>
        </p:nvSpPr>
        <p:spPr>
          <a:xfrm>
            <a:off x="963716" y="5565397"/>
            <a:ext cx="7839996" cy="584775"/>
          </a:xfrm>
          <a:prstGeom prst="rect">
            <a:avLst/>
          </a:prstGeom>
        </p:spPr>
        <p:txBody>
          <a:bodyPr wrap="square">
            <a:spAutoFit/>
          </a:bodyPr>
          <a:lstStyle/>
          <a:p>
            <a:pPr marL="268288" lvl="1" indent="0" algn="ctr">
              <a:buNone/>
            </a:pPr>
            <a:r>
              <a:rPr lang="fr-CH" sz="1600" dirty="0">
                <a:solidFill>
                  <a:srgbClr val="3C8A2E"/>
                </a:solidFill>
              </a:rPr>
              <a:t>Les dossiers des objectifs évaluateurs 1.1.5.1 et 1.1.5.2 sont à restituer aux RH de votre service pour évaluation sous forme de commentaires !</a:t>
            </a:r>
          </a:p>
        </p:txBody>
      </p:sp>
      <p:sp>
        <p:nvSpPr>
          <p:cNvPr id="2" name="Espace réservé du pied de page 1">
            <a:extLst>
              <a:ext uri="{FF2B5EF4-FFF2-40B4-BE49-F238E27FC236}">
                <a16:creationId xmlns:a16="http://schemas.microsoft.com/office/drawing/2014/main" id="{A7B06157-6233-4341-A446-1CEE5EA81777}"/>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17669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Classement GED</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ABA6AA9E-13E4-498B-875F-16AF778EB8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06" y="2000520"/>
            <a:ext cx="692696" cy="692696"/>
          </a:xfrm>
          <a:prstGeom prst="rect">
            <a:avLst/>
          </a:prstGeom>
        </p:spPr>
      </p:pic>
      <p:sp>
        <p:nvSpPr>
          <p:cNvPr id="10" name="ZoneTexte 9">
            <a:extLst>
              <a:ext uri="{FF2B5EF4-FFF2-40B4-BE49-F238E27FC236}">
                <a16:creationId xmlns:a16="http://schemas.microsoft.com/office/drawing/2014/main" id="{9609BB28-F02A-4147-84A2-3A8FB7C11B5B}"/>
              </a:ext>
            </a:extLst>
          </p:cNvPr>
          <p:cNvSpPr txBox="1"/>
          <p:nvPr/>
        </p:nvSpPr>
        <p:spPr>
          <a:xfrm>
            <a:off x="1000702" y="2162202"/>
            <a:ext cx="531440" cy="369332"/>
          </a:xfrm>
          <a:prstGeom prst="rect">
            <a:avLst/>
          </a:prstGeom>
          <a:noFill/>
        </p:spPr>
        <p:txBody>
          <a:bodyPr wrap="square" rtlCol="0">
            <a:spAutoFit/>
          </a:bodyPr>
          <a:lstStyle/>
          <a:p>
            <a:r>
              <a:rPr lang="fr-CH" b="1" dirty="0"/>
              <a:t>10’</a:t>
            </a:r>
          </a:p>
        </p:txBody>
      </p:sp>
      <p:sp>
        <p:nvSpPr>
          <p:cNvPr id="11" name="ZoneTexte 10">
            <a:extLst>
              <a:ext uri="{FF2B5EF4-FFF2-40B4-BE49-F238E27FC236}">
                <a16:creationId xmlns:a16="http://schemas.microsoft.com/office/drawing/2014/main" id="{0B74EC06-B51F-47DD-9E86-304DDF23DCBC}"/>
              </a:ext>
            </a:extLst>
          </p:cNvPr>
          <p:cNvSpPr txBox="1"/>
          <p:nvPr/>
        </p:nvSpPr>
        <p:spPr>
          <a:xfrm>
            <a:off x="253414" y="2972386"/>
            <a:ext cx="4678625" cy="2062103"/>
          </a:xfrm>
          <a:prstGeom prst="rect">
            <a:avLst/>
          </a:prstGeom>
          <a:noFill/>
        </p:spPr>
        <p:txBody>
          <a:bodyPr wrap="square" rtlCol="0">
            <a:spAutoFit/>
          </a:bodyPr>
          <a:lstStyle/>
          <a:p>
            <a:pPr algn="just">
              <a:spcBef>
                <a:spcPts val="600"/>
              </a:spcBef>
              <a:spcAft>
                <a:spcPts val="600"/>
              </a:spcAft>
            </a:pPr>
            <a:r>
              <a:rPr lang="fr-CH" dirty="0"/>
              <a:t>Vous avez reçu les documents d’embauche du/de la collaborateur-</a:t>
            </a:r>
            <a:r>
              <a:rPr lang="fr-CH" dirty="0" err="1"/>
              <a:t>trice</a:t>
            </a:r>
            <a:r>
              <a:rPr lang="fr-CH" dirty="0"/>
              <a:t>.</a:t>
            </a:r>
          </a:p>
          <a:p>
            <a:pPr marL="285750" indent="-285750" algn="just">
              <a:spcBef>
                <a:spcPts val="600"/>
              </a:spcBef>
              <a:spcAft>
                <a:spcPts val="600"/>
              </a:spcAft>
              <a:buFont typeface="Arial" panose="020B0604020202020204" pitchFamily="34" charset="0"/>
              <a:buChar char="•"/>
            </a:pPr>
            <a:r>
              <a:rPr lang="fr-CH" dirty="0"/>
              <a:t>A l’aide du plan de classement GED, classez les différents documents.</a:t>
            </a:r>
          </a:p>
          <a:p>
            <a:pPr marL="285750" indent="-285750" algn="just">
              <a:spcBef>
                <a:spcPts val="600"/>
              </a:spcBef>
              <a:spcAft>
                <a:spcPts val="600"/>
              </a:spcAft>
              <a:buFont typeface="Arial" panose="020B0604020202020204" pitchFamily="34" charset="0"/>
              <a:buChar char="•"/>
            </a:pPr>
            <a:r>
              <a:rPr lang="fr-CH" dirty="0"/>
              <a:t>L’ensemble des documents est-il utile au suivi RH ? Pouvez-vous les conserver ?</a:t>
            </a:r>
          </a:p>
        </p:txBody>
      </p:sp>
      <p:pic>
        <p:nvPicPr>
          <p:cNvPr id="15" name="Image 14">
            <a:extLst>
              <a:ext uri="{FF2B5EF4-FFF2-40B4-BE49-F238E27FC236}">
                <a16:creationId xmlns:a16="http://schemas.microsoft.com/office/drawing/2014/main" id="{75402BD2-FA45-4E86-9988-CA4B779DE8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50" y="2101213"/>
            <a:ext cx="755576" cy="400920"/>
          </a:xfrm>
          <a:prstGeom prst="rect">
            <a:avLst/>
          </a:prstGeom>
        </p:spPr>
      </p:pic>
      <p:sp>
        <p:nvSpPr>
          <p:cNvPr id="16" name="ZoneTexte 15">
            <a:extLst>
              <a:ext uri="{FF2B5EF4-FFF2-40B4-BE49-F238E27FC236}">
                <a16:creationId xmlns:a16="http://schemas.microsoft.com/office/drawing/2014/main" id="{F061D2FF-9A15-4417-A9FE-298FBBE189C0}"/>
              </a:ext>
            </a:extLst>
          </p:cNvPr>
          <p:cNvSpPr txBox="1"/>
          <p:nvPr/>
        </p:nvSpPr>
        <p:spPr>
          <a:xfrm>
            <a:off x="2706344" y="2117007"/>
            <a:ext cx="1642084" cy="369332"/>
          </a:xfrm>
          <a:prstGeom prst="rect">
            <a:avLst/>
          </a:prstGeom>
          <a:noFill/>
        </p:spPr>
        <p:txBody>
          <a:bodyPr wrap="square" rtlCol="0">
            <a:spAutoFit/>
          </a:bodyPr>
          <a:lstStyle/>
          <a:p>
            <a:r>
              <a:rPr lang="fr-CH" b="1" dirty="0"/>
              <a:t>Par groupe</a:t>
            </a:r>
          </a:p>
        </p:txBody>
      </p:sp>
      <p:graphicFrame>
        <p:nvGraphicFramePr>
          <p:cNvPr id="13" name="Diagramme 12">
            <a:extLst>
              <a:ext uri="{FF2B5EF4-FFF2-40B4-BE49-F238E27FC236}">
                <a16:creationId xmlns:a16="http://schemas.microsoft.com/office/drawing/2014/main" id="{63779EDA-E137-4BBE-B2A7-FB2D17C1ED74}"/>
              </a:ext>
            </a:extLst>
          </p:cNvPr>
          <p:cNvGraphicFramePr/>
          <p:nvPr>
            <p:extLst>
              <p:ext uri="{D42A27DB-BD31-4B8C-83A1-F6EECF244321}">
                <p14:modId xmlns:p14="http://schemas.microsoft.com/office/powerpoint/2010/main" val="2087690051"/>
              </p:ext>
            </p:extLst>
          </p:nvPr>
        </p:nvGraphicFramePr>
        <p:xfrm>
          <a:off x="2050215" y="5592960"/>
          <a:ext cx="5043570" cy="107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Espace réservé du numéro de diapositive 1">
            <a:extLst>
              <a:ext uri="{FF2B5EF4-FFF2-40B4-BE49-F238E27FC236}">
                <a16:creationId xmlns:a16="http://schemas.microsoft.com/office/drawing/2014/main" id="{784824E6-A74C-4442-8574-AF8A4F8D176D}"/>
              </a:ext>
            </a:extLst>
          </p:cNvPr>
          <p:cNvSpPr>
            <a:spLocks noGrp="1"/>
          </p:cNvSpPr>
          <p:nvPr>
            <p:ph type="sldNum" sz="quarter" idx="11"/>
          </p:nvPr>
        </p:nvSpPr>
        <p:spPr/>
        <p:txBody>
          <a:bodyPr/>
          <a:lstStyle/>
          <a:p>
            <a:pPr>
              <a:defRPr/>
            </a:pPr>
            <a:fld id="{E7982D08-3FAE-466B-8ECC-ECD8E6C0B0B1}" type="slidenum">
              <a:rPr lang="fr-CH" smtClean="0"/>
              <a:pPr>
                <a:defRPr/>
              </a:pPr>
              <a:t>20</a:t>
            </a:fld>
            <a:endParaRPr lang="fr-CH"/>
          </a:p>
        </p:txBody>
      </p:sp>
      <p:sp>
        <p:nvSpPr>
          <p:cNvPr id="3" name="Espace réservé du pied de page 2">
            <a:extLst>
              <a:ext uri="{FF2B5EF4-FFF2-40B4-BE49-F238E27FC236}">
                <a16:creationId xmlns:a16="http://schemas.microsoft.com/office/drawing/2014/main" id="{4AECAFFE-717D-40DC-8CF8-EF2ADF0020FA}"/>
              </a:ext>
            </a:extLst>
          </p:cNvPr>
          <p:cNvSpPr>
            <a:spLocks noGrp="1"/>
          </p:cNvSpPr>
          <p:nvPr>
            <p:ph type="ftr" sz="quarter" idx="12"/>
          </p:nvPr>
        </p:nvSpPr>
        <p:spPr/>
        <p:txBody>
          <a:bodyPr/>
          <a:lstStyle/>
          <a:p>
            <a:pPr>
              <a:defRPr/>
            </a:pPr>
            <a:r>
              <a:rPr lang="fr-FR"/>
              <a:t>Objectifs évaluateurs 1.1.5.1 et 1.1.5.2</a:t>
            </a:r>
            <a:endParaRPr lang="fr-CH"/>
          </a:p>
        </p:txBody>
      </p:sp>
      <p:pic>
        <p:nvPicPr>
          <p:cNvPr id="8" name="Image 7">
            <a:extLst>
              <a:ext uri="{FF2B5EF4-FFF2-40B4-BE49-F238E27FC236}">
                <a16:creationId xmlns:a16="http://schemas.microsoft.com/office/drawing/2014/main" id="{785AA6C1-CAC7-4E0B-9071-8E1826AE0322}"/>
              </a:ext>
            </a:extLst>
          </p:cNvPr>
          <p:cNvPicPr>
            <a:picLocks noChangeAspect="1"/>
          </p:cNvPicPr>
          <p:nvPr/>
        </p:nvPicPr>
        <p:blipFill>
          <a:blip r:embed="rId11"/>
          <a:stretch>
            <a:fillRect/>
          </a:stretch>
        </p:blipFill>
        <p:spPr>
          <a:xfrm>
            <a:off x="5747454" y="3429000"/>
            <a:ext cx="2569988" cy="927148"/>
          </a:xfrm>
          <a:prstGeom prst="rect">
            <a:avLst/>
          </a:prstGeom>
        </p:spPr>
      </p:pic>
    </p:spTree>
    <p:extLst>
      <p:ext uri="{BB962C8B-B14F-4D97-AF65-F5344CB8AC3E}">
        <p14:creationId xmlns:p14="http://schemas.microsoft.com/office/powerpoint/2010/main" val="287575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SIRH</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me 12">
            <a:extLst>
              <a:ext uri="{FF2B5EF4-FFF2-40B4-BE49-F238E27FC236}">
                <a16:creationId xmlns:a16="http://schemas.microsoft.com/office/drawing/2014/main" id="{63779EDA-E137-4BBE-B2A7-FB2D17C1ED74}"/>
              </a:ext>
            </a:extLst>
          </p:cNvPr>
          <p:cNvGraphicFramePr/>
          <p:nvPr/>
        </p:nvGraphicFramePr>
        <p:xfrm>
          <a:off x="2050215" y="5592960"/>
          <a:ext cx="5043570" cy="10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Espace réservé du numéro de diapositive 1">
            <a:extLst>
              <a:ext uri="{FF2B5EF4-FFF2-40B4-BE49-F238E27FC236}">
                <a16:creationId xmlns:a16="http://schemas.microsoft.com/office/drawing/2014/main" id="{784824E6-A74C-4442-8574-AF8A4F8D176D}"/>
              </a:ext>
            </a:extLst>
          </p:cNvPr>
          <p:cNvSpPr>
            <a:spLocks noGrp="1"/>
          </p:cNvSpPr>
          <p:nvPr>
            <p:ph type="sldNum" sz="quarter" idx="11"/>
          </p:nvPr>
        </p:nvSpPr>
        <p:spPr/>
        <p:txBody>
          <a:bodyPr/>
          <a:lstStyle/>
          <a:p>
            <a:pPr>
              <a:defRPr/>
            </a:pPr>
            <a:fld id="{E7982D08-3FAE-466B-8ECC-ECD8E6C0B0B1}" type="slidenum">
              <a:rPr lang="fr-CH" smtClean="0"/>
              <a:pPr>
                <a:defRPr/>
              </a:pPr>
              <a:t>21</a:t>
            </a:fld>
            <a:endParaRPr lang="fr-CH"/>
          </a:p>
        </p:txBody>
      </p:sp>
      <p:sp>
        <p:nvSpPr>
          <p:cNvPr id="3" name="Espace réservé du pied de page 2">
            <a:extLst>
              <a:ext uri="{FF2B5EF4-FFF2-40B4-BE49-F238E27FC236}">
                <a16:creationId xmlns:a16="http://schemas.microsoft.com/office/drawing/2014/main" id="{4AECAFFE-717D-40DC-8CF8-EF2ADF0020FA}"/>
              </a:ext>
            </a:extLst>
          </p:cNvPr>
          <p:cNvSpPr>
            <a:spLocks noGrp="1"/>
          </p:cNvSpPr>
          <p:nvPr>
            <p:ph type="ftr" sz="quarter" idx="12"/>
          </p:nvPr>
        </p:nvSpPr>
        <p:spPr/>
        <p:txBody>
          <a:bodyPr/>
          <a:lstStyle/>
          <a:p>
            <a:pPr>
              <a:defRPr/>
            </a:pPr>
            <a:r>
              <a:rPr lang="fr-FR"/>
              <a:t>Objectifs évaluateurs 1.1.5.1 et 1.1.5.2</a:t>
            </a:r>
            <a:endParaRPr lang="fr-CH"/>
          </a:p>
        </p:txBody>
      </p:sp>
      <p:pic>
        <p:nvPicPr>
          <p:cNvPr id="6" name="Image 5">
            <a:extLst>
              <a:ext uri="{FF2B5EF4-FFF2-40B4-BE49-F238E27FC236}">
                <a16:creationId xmlns:a16="http://schemas.microsoft.com/office/drawing/2014/main" id="{D84ED062-165B-498B-BF38-3D880FAB65B1}"/>
              </a:ext>
            </a:extLst>
          </p:cNvPr>
          <p:cNvPicPr>
            <a:picLocks noChangeAspect="1"/>
          </p:cNvPicPr>
          <p:nvPr/>
        </p:nvPicPr>
        <p:blipFill>
          <a:blip r:embed="rId9"/>
          <a:stretch>
            <a:fillRect/>
          </a:stretch>
        </p:blipFill>
        <p:spPr>
          <a:xfrm>
            <a:off x="442392" y="1890158"/>
            <a:ext cx="8244408" cy="3650687"/>
          </a:xfrm>
          <a:prstGeom prst="rect">
            <a:avLst/>
          </a:prstGeom>
        </p:spPr>
      </p:pic>
    </p:spTree>
    <p:extLst>
      <p:ext uri="{BB962C8B-B14F-4D97-AF65-F5344CB8AC3E}">
        <p14:creationId xmlns:p14="http://schemas.microsoft.com/office/powerpoint/2010/main" val="299060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SIRH – Données d’emploi</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784824E6-A74C-4442-8574-AF8A4F8D176D}"/>
              </a:ext>
            </a:extLst>
          </p:cNvPr>
          <p:cNvSpPr>
            <a:spLocks noGrp="1"/>
          </p:cNvSpPr>
          <p:nvPr>
            <p:ph type="sldNum" sz="quarter" idx="11"/>
          </p:nvPr>
        </p:nvSpPr>
        <p:spPr/>
        <p:txBody>
          <a:bodyPr/>
          <a:lstStyle/>
          <a:p>
            <a:pPr>
              <a:defRPr/>
            </a:pPr>
            <a:fld id="{E7982D08-3FAE-466B-8ECC-ECD8E6C0B0B1}" type="slidenum">
              <a:rPr lang="fr-CH" smtClean="0"/>
              <a:pPr>
                <a:defRPr/>
              </a:pPr>
              <a:t>22</a:t>
            </a:fld>
            <a:endParaRPr lang="fr-CH"/>
          </a:p>
        </p:txBody>
      </p:sp>
      <p:sp>
        <p:nvSpPr>
          <p:cNvPr id="3" name="Espace réservé du pied de page 2">
            <a:extLst>
              <a:ext uri="{FF2B5EF4-FFF2-40B4-BE49-F238E27FC236}">
                <a16:creationId xmlns:a16="http://schemas.microsoft.com/office/drawing/2014/main" id="{4AECAFFE-717D-40DC-8CF8-EF2ADF0020FA}"/>
              </a:ext>
            </a:extLst>
          </p:cNvPr>
          <p:cNvSpPr>
            <a:spLocks noGrp="1"/>
          </p:cNvSpPr>
          <p:nvPr>
            <p:ph type="ftr" sz="quarter" idx="12"/>
          </p:nvPr>
        </p:nvSpPr>
        <p:spPr/>
        <p:txBody>
          <a:bodyPr/>
          <a:lstStyle/>
          <a:p>
            <a:pPr>
              <a:defRPr/>
            </a:pPr>
            <a:r>
              <a:rPr lang="fr-FR"/>
              <a:t>Objectifs évaluateurs 1.1.5.1 et 1.1.5.2</a:t>
            </a:r>
            <a:endParaRPr lang="fr-CH"/>
          </a:p>
        </p:txBody>
      </p:sp>
      <p:grpSp>
        <p:nvGrpSpPr>
          <p:cNvPr id="14" name="Groupe 13">
            <a:extLst>
              <a:ext uri="{FF2B5EF4-FFF2-40B4-BE49-F238E27FC236}">
                <a16:creationId xmlns:a16="http://schemas.microsoft.com/office/drawing/2014/main" id="{B3B70098-85F7-45FB-B679-90E33D12A47F}"/>
              </a:ext>
            </a:extLst>
          </p:cNvPr>
          <p:cNvGrpSpPr/>
          <p:nvPr/>
        </p:nvGrpSpPr>
        <p:grpSpPr>
          <a:xfrm>
            <a:off x="858044" y="1931017"/>
            <a:ext cx="7427911" cy="4214517"/>
            <a:chOff x="858044" y="1931017"/>
            <a:chExt cx="7427911" cy="4214517"/>
          </a:xfrm>
        </p:grpSpPr>
        <p:pic>
          <p:nvPicPr>
            <p:cNvPr id="10" name="Image 9">
              <a:extLst>
                <a:ext uri="{FF2B5EF4-FFF2-40B4-BE49-F238E27FC236}">
                  <a16:creationId xmlns:a16="http://schemas.microsoft.com/office/drawing/2014/main" id="{87FBB762-029D-4D07-9428-F4CBBBE00BCF}"/>
                </a:ext>
              </a:extLst>
            </p:cNvPr>
            <p:cNvPicPr>
              <a:picLocks noChangeAspect="1"/>
            </p:cNvPicPr>
            <p:nvPr/>
          </p:nvPicPr>
          <p:blipFill>
            <a:blip r:embed="rId4"/>
            <a:stretch>
              <a:fillRect/>
            </a:stretch>
          </p:blipFill>
          <p:spPr>
            <a:xfrm>
              <a:off x="858044" y="1931017"/>
              <a:ext cx="7427911" cy="4214517"/>
            </a:xfrm>
            <a:prstGeom prst="rect">
              <a:avLst/>
            </a:prstGeom>
          </p:spPr>
        </p:pic>
        <p:pic>
          <p:nvPicPr>
            <p:cNvPr id="12" name="Image 11">
              <a:extLst>
                <a:ext uri="{FF2B5EF4-FFF2-40B4-BE49-F238E27FC236}">
                  <a16:creationId xmlns:a16="http://schemas.microsoft.com/office/drawing/2014/main" id="{9083B4E6-5C02-42F5-8083-5577C8D6C9DF}"/>
                </a:ext>
              </a:extLst>
            </p:cNvPr>
            <p:cNvPicPr>
              <a:picLocks noChangeAspect="1"/>
            </p:cNvPicPr>
            <p:nvPr/>
          </p:nvPicPr>
          <p:blipFill>
            <a:blip r:embed="rId5"/>
            <a:stretch>
              <a:fillRect/>
            </a:stretch>
          </p:blipFill>
          <p:spPr>
            <a:xfrm>
              <a:off x="4739333" y="2602297"/>
              <a:ext cx="2766621" cy="758923"/>
            </a:xfrm>
            <a:prstGeom prst="rect">
              <a:avLst/>
            </a:prstGeom>
          </p:spPr>
        </p:pic>
      </p:grpSp>
    </p:spTree>
    <p:extLst>
      <p:ext uri="{BB962C8B-B14F-4D97-AF65-F5344CB8AC3E}">
        <p14:creationId xmlns:p14="http://schemas.microsoft.com/office/powerpoint/2010/main" val="349654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SIRH – Données d’emploi</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784824E6-A74C-4442-8574-AF8A4F8D176D}"/>
              </a:ext>
            </a:extLst>
          </p:cNvPr>
          <p:cNvSpPr>
            <a:spLocks noGrp="1"/>
          </p:cNvSpPr>
          <p:nvPr>
            <p:ph type="sldNum" sz="quarter" idx="11"/>
          </p:nvPr>
        </p:nvSpPr>
        <p:spPr/>
        <p:txBody>
          <a:bodyPr/>
          <a:lstStyle/>
          <a:p>
            <a:pPr>
              <a:defRPr/>
            </a:pPr>
            <a:fld id="{E7982D08-3FAE-466B-8ECC-ECD8E6C0B0B1}" type="slidenum">
              <a:rPr lang="fr-CH" smtClean="0"/>
              <a:pPr>
                <a:defRPr/>
              </a:pPr>
              <a:t>23</a:t>
            </a:fld>
            <a:endParaRPr lang="fr-CH"/>
          </a:p>
        </p:txBody>
      </p:sp>
      <p:sp>
        <p:nvSpPr>
          <p:cNvPr id="3" name="Espace réservé du pied de page 2">
            <a:extLst>
              <a:ext uri="{FF2B5EF4-FFF2-40B4-BE49-F238E27FC236}">
                <a16:creationId xmlns:a16="http://schemas.microsoft.com/office/drawing/2014/main" id="{4AECAFFE-717D-40DC-8CF8-EF2ADF0020FA}"/>
              </a:ext>
            </a:extLst>
          </p:cNvPr>
          <p:cNvSpPr>
            <a:spLocks noGrp="1"/>
          </p:cNvSpPr>
          <p:nvPr>
            <p:ph type="ftr" sz="quarter" idx="12"/>
          </p:nvPr>
        </p:nvSpPr>
        <p:spPr/>
        <p:txBody>
          <a:bodyPr/>
          <a:lstStyle/>
          <a:p>
            <a:pPr>
              <a:defRPr/>
            </a:pPr>
            <a:r>
              <a:rPr lang="fr-FR"/>
              <a:t>Objectifs évaluateurs 1.1.5.1 et 1.1.5.2</a:t>
            </a:r>
            <a:endParaRPr lang="fr-CH"/>
          </a:p>
        </p:txBody>
      </p:sp>
      <p:pic>
        <p:nvPicPr>
          <p:cNvPr id="9" name="Image 8">
            <a:extLst>
              <a:ext uri="{FF2B5EF4-FFF2-40B4-BE49-F238E27FC236}">
                <a16:creationId xmlns:a16="http://schemas.microsoft.com/office/drawing/2014/main" id="{349576F4-FF6C-44F8-A7D3-E1C00EC5056C}"/>
              </a:ext>
            </a:extLst>
          </p:cNvPr>
          <p:cNvPicPr>
            <a:picLocks noChangeAspect="1"/>
          </p:cNvPicPr>
          <p:nvPr/>
        </p:nvPicPr>
        <p:blipFill rotWithShape="1">
          <a:blip r:embed="rId4"/>
          <a:srcRect b="3758"/>
          <a:stretch/>
        </p:blipFill>
        <p:spPr>
          <a:xfrm>
            <a:off x="1165483" y="1674281"/>
            <a:ext cx="6813034" cy="4823817"/>
          </a:xfrm>
          <a:prstGeom prst="rect">
            <a:avLst/>
          </a:prstGeom>
        </p:spPr>
      </p:pic>
    </p:spTree>
    <p:extLst>
      <p:ext uri="{BB962C8B-B14F-4D97-AF65-F5344CB8AC3E}">
        <p14:creationId xmlns:p14="http://schemas.microsoft.com/office/powerpoint/2010/main" val="111760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SIRH – Données d’emploi</a:t>
            </a:r>
          </a:p>
        </p:txBody>
      </p:sp>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784824E6-A74C-4442-8574-AF8A4F8D176D}"/>
              </a:ext>
            </a:extLst>
          </p:cNvPr>
          <p:cNvSpPr>
            <a:spLocks noGrp="1"/>
          </p:cNvSpPr>
          <p:nvPr>
            <p:ph type="sldNum" sz="quarter" idx="11"/>
          </p:nvPr>
        </p:nvSpPr>
        <p:spPr/>
        <p:txBody>
          <a:bodyPr/>
          <a:lstStyle/>
          <a:p>
            <a:pPr>
              <a:defRPr/>
            </a:pPr>
            <a:fld id="{E7982D08-3FAE-466B-8ECC-ECD8E6C0B0B1}" type="slidenum">
              <a:rPr lang="fr-CH" smtClean="0"/>
              <a:pPr>
                <a:defRPr/>
              </a:pPr>
              <a:t>24</a:t>
            </a:fld>
            <a:endParaRPr lang="fr-CH"/>
          </a:p>
        </p:txBody>
      </p:sp>
      <p:sp>
        <p:nvSpPr>
          <p:cNvPr id="3" name="Espace réservé du pied de page 2">
            <a:extLst>
              <a:ext uri="{FF2B5EF4-FFF2-40B4-BE49-F238E27FC236}">
                <a16:creationId xmlns:a16="http://schemas.microsoft.com/office/drawing/2014/main" id="{4AECAFFE-717D-40DC-8CF8-EF2ADF0020FA}"/>
              </a:ext>
            </a:extLst>
          </p:cNvPr>
          <p:cNvSpPr>
            <a:spLocks noGrp="1"/>
          </p:cNvSpPr>
          <p:nvPr>
            <p:ph type="ftr" sz="quarter" idx="12"/>
          </p:nvPr>
        </p:nvSpPr>
        <p:spPr/>
        <p:txBody>
          <a:bodyPr/>
          <a:lstStyle/>
          <a:p>
            <a:pPr>
              <a:defRPr/>
            </a:pPr>
            <a:r>
              <a:rPr lang="fr-FR"/>
              <a:t>Objectifs évaluateurs 1.1.5.1 et 1.1.5.2</a:t>
            </a:r>
            <a:endParaRPr lang="fr-CH"/>
          </a:p>
        </p:txBody>
      </p:sp>
      <p:pic>
        <p:nvPicPr>
          <p:cNvPr id="6" name="Image 5">
            <a:extLst>
              <a:ext uri="{FF2B5EF4-FFF2-40B4-BE49-F238E27FC236}">
                <a16:creationId xmlns:a16="http://schemas.microsoft.com/office/drawing/2014/main" id="{9B3A4149-0FC8-4DEA-913C-BE15F6F98029}"/>
              </a:ext>
            </a:extLst>
          </p:cNvPr>
          <p:cNvPicPr>
            <a:picLocks noChangeAspect="1"/>
          </p:cNvPicPr>
          <p:nvPr/>
        </p:nvPicPr>
        <p:blipFill>
          <a:blip r:embed="rId4"/>
          <a:stretch>
            <a:fillRect/>
          </a:stretch>
        </p:blipFill>
        <p:spPr>
          <a:xfrm>
            <a:off x="629444" y="2420888"/>
            <a:ext cx="7885112" cy="2348441"/>
          </a:xfrm>
          <a:prstGeom prst="rect">
            <a:avLst/>
          </a:prstGeom>
        </p:spPr>
      </p:pic>
    </p:spTree>
    <p:extLst>
      <p:ext uri="{BB962C8B-B14F-4D97-AF65-F5344CB8AC3E}">
        <p14:creationId xmlns:p14="http://schemas.microsoft.com/office/powerpoint/2010/main" val="1260261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Début des rapports de travail</a:t>
            </a:r>
          </a:p>
        </p:txBody>
      </p:sp>
      <p:pic>
        <p:nvPicPr>
          <p:cNvPr id="17" name="Image 16" descr="Une image contenant signe, sombre&#10;&#10;Description générée automatiquement">
            <a:extLst>
              <a:ext uri="{FF2B5EF4-FFF2-40B4-BE49-F238E27FC236}">
                <a16:creationId xmlns:a16="http://schemas.microsoft.com/office/drawing/2014/main" id="{6881393E-AC8A-44A4-BA62-06540A5C87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68" t="8197" r="13142"/>
          <a:stretch/>
        </p:blipFill>
        <p:spPr>
          <a:xfrm>
            <a:off x="3536643" y="1952200"/>
            <a:ext cx="2070714" cy="2025479"/>
          </a:xfrm>
          <a:prstGeom prst="rect">
            <a:avLst/>
          </a:prstGeom>
        </p:spPr>
      </p:pic>
      <p:pic>
        <p:nvPicPr>
          <p:cNvPr id="19" name="Image 18">
            <a:extLst>
              <a:ext uri="{FF2B5EF4-FFF2-40B4-BE49-F238E27FC236}">
                <a16:creationId xmlns:a16="http://schemas.microsoft.com/office/drawing/2014/main" id="{8C76F58E-2AA3-4635-A650-477D1A5F49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626" y="1988840"/>
            <a:ext cx="1988839" cy="1988839"/>
          </a:xfrm>
          <a:prstGeom prst="rect">
            <a:avLst/>
          </a:prstGeom>
        </p:spPr>
      </p:pic>
      <p:pic>
        <p:nvPicPr>
          <p:cNvPr id="22" name="Image 21" descr="Une image contenant personne, complet, habits, homme&#10;&#10;Description générée automatiquement">
            <a:extLst>
              <a:ext uri="{FF2B5EF4-FFF2-40B4-BE49-F238E27FC236}">
                <a16:creationId xmlns:a16="http://schemas.microsoft.com/office/drawing/2014/main" id="{7F5E8AA4-F57E-40CA-BF39-690C9290C6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1988840"/>
            <a:ext cx="2247718" cy="2025479"/>
          </a:xfrm>
          <a:prstGeom prst="rect">
            <a:avLst/>
          </a:prstGeom>
        </p:spPr>
      </p:pic>
      <p:pic>
        <p:nvPicPr>
          <p:cNvPr id="24" name="Image 23">
            <a:extLst>
              <a:ext uri="{FF2B5EF4-FFF2-40B4-BE49-F238E27FC236}">
                <a16:creationId xmlns:a16="http://schemas.microsoft.com/office/drawing/2014/main" id="{4BF57C60-1169-48E4-85A3-2CA3E0BA4E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6024" y="4509120"/>
            <a:ext cx="1180044" cy="1988840"/>
          </a:xfrm>
          <a:prstGeom prst="rect">
            <a:avLst/>
          </a:prstGeom>
        </p:spPr>
      </p:pic>
      <p:pic>
        <p:nvPicPr>
          <p:cNvPr id="28" name="Image 27">
            <a:extLst>
              <a:ext uri="{FF2B5EF4-FFF2-40B4-BE49-F238E27FC236}">
                <a16:creationId xmlns:a16="http://schemas.microsoft.com/office/drawing/2014/main" id="{19A63C80-0332-4547-B9F7-2151C08B375B}"/>
              </a:ext>
            </a:extLst>
          </p:cNvPr>
          <p:cNvPicPr>
            <a:picLocks noChangeAspect="1"/>
          </p:cNvPicPr>
          <p:nvPr/>
        </p:nvPicPr>
        <p:blipFill rotWithShape="1">
          <a:blip r:embed="rId8">
            <a:extLst>
              <a:ext uri="{28A0092B-C50C-407E-A947-70E740481C1C}">
                <a14:useLocalDpi xmlns:a14="http://schemas.microsoft.com/office/drawing/2010/main" val="0"/>
              </a:ext>
            </a:extLst>
          </a:blip>
          <a:srcRect l="15359" t="15359" r="13432" b="14828"/>
          <a:stretch/>
        </p:blipFill>
        <p:spPr>
          <a:xfrm>
            <a:off x="3428971" y="4365104"/>
            <a:ext cx="2286058" cy="2241234"/>
          </a:xfrm>
          <a:prstGeom prst="rect">
            <a:avLst/>
          </a:prstGeom>
        </p:spPr>
      </p:pic>
      <p:pic>
        <p:nvPicPr>
          <p:cNvPr id="30" name="Image 29" descr="Une image contenant texte, pièce, casino&#10;&#10;Description générée automatiquement">
            <a:extLst>
              <a:ext uri="{FF2B5EF4-FFF2-40B4-BE49-F238E27FC236}">
                <a16:creationId xmlns:a16="http://schemas.microsoft.com/office/drawing/2014/main" id="{495E69AC-D484-47DD-9B65-6928B7AB89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4582" y="4743406"/>
            <a:ext cx="2082744" cy="1565319"/>
          </a:xfrm>
          <a:prstGeom prst="rect">
            <a:avLst/>
          </a:prstGeom>
        </p:spPr>
      </p:pic>
      <p:sp>
        <p:nvSpPr>
          <p:cNvPr id="2" name="Espace réservé du numéro de diapositive 1">
            <a:extLst>
              <a:ext uri="{FF2B5EF4-FFF2-40B4-BE49-F238E27FC236}">
                <a16:creationId xmlns:a16="http://schemas.microsoft.com/office/drawing/2014/main" id="{E25F9CD0-B627-4CDF-A95D-CACA53AF0230}"/>
              </a:ext>
            </a:extLst>
          </p:cNvPr>
          <p:cNvSpPr>
            <a:spLocks noGrp="1"/>
          </p:cNvSpPr>
          <p:nvPr>
            <p:ph type="sldNum" sz="quarter" idx="11"/>
          </p:nvPr>
        </p:nvSpPr>
        <p:spPr/>
        <p:txBody>
          <a:bodyPr/>
          <a:lstStyle/>
          <a:p>
            <a:pPr>
              <a:defRPr/>
            </a:pPr>
            <a:fld id="{E7982D08-3FAE-466B-8ECC-ECD8E6C0B0B1}" type="slidenum">
              <a:rPr lang="fr-CH" smtClean="0"/>
              <a:pPr>
                <a:defRPr/>
              </a:pPr>
              <a:t>25</a:t>
            </a:fld>
            <a:endParaRPr lang="fr-CH"/>
          </a:p>
        </p:txBody>
      </p:sp>
      <p:sp>
        <p:nvSpPr>
          <p:cNvPr id="3" name="Espace réservé du pied de page 2">
            <a:extLst>
              <a:ext uri="{FF2B5EF4-FFF2-40B4-BE49-F238E27FC236}">
                <a16:creationId xmlns:a16="http://schemas.microsoft.com/office/drawing/2014/main" id="{29F33319-234B-4E2E-9700-140BBF6F9229}"/>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361520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Bulletin de salaire</a:t>
            </a:r>
          </a:p>
        </p:txBody>
      </p:sp>
      <p:pic>
        <p:nvPicPr>
          <p:cNvPr id="3" name="Image 2">
            <a:extLst>
              <a:ext uri="{FF2B5EF4-FFF2-40B4-BE49-F238E27FC236}">
                <a16:creationId xmlns:a16="http://schemas.microsoft.com/office/drawing/2014/main" id="{206A00BA-A36B-4462-9371-3E0315A036E3}"/>
              </a:ext>
            </a:extLst>
          </p:cNvPr>
          <p:cNvPicPr>
            <a:picLocks noChangeAspect="1"/>
          </p:cNvPicPr>
          <p:nvPr/>
        </p:nvPicPr>
        <p:blipFill>
          <a:blip r:embed="rId4" cstate="print">
            <a:duotone>
              <a:prstClr val="black"/>
              <a:srgbClr val="3C8A2E">
                <a:tint val="45000"/>
                <a:satMod val="400000"/>
              </a:srgbClr>
            </a:duotone>
            <a:extLst>
              <a:ext uri="{28A0092B-C50C-407E-A947-70E740481C1C}">
                <a14:useLocalDpi xmlns:a14="http://schemas.microsoft.com/office/drawing/2010/main" val="0"/>
              </a:ext>
            </a:extLst>
          </a:blip>
          <a:stretch>
            <a:fillRect/>
          </a:stretch>
        </p:blipFill>
        <p:spPr>
          <a:xfrm>
            <a:off x="1980457" y="4955307"/>
            <a:ext cx="1013434" cy="1019095"/>
          </a:xfrm>
          <a:prstGeom prst="rect">
            <a:avLst/>
          </a:prstGeom>
        </p:spPr>
      </p:pic>
      <p:sp>
        <p:nvSpPr>
          <p:cNvPr id="8" name="Bulle narrative : rectangle à coins arrondis 7">
            <a:extLst>
              <a:ext uri="{FF2B5EF4-FFF2-40B4-BE49-F238E27FC236}">
                <a16:creationId xmlns:a16="http://schemas.microsoft.com/office/drawing/2014/main" id="{3E3E8602-3290-4D5F-9EA9-981EC19B5CA2}"/>
              </a:ext>
            </a:extLst>
          </p:cNvPr>
          <p:cNvSpPr/>
          <p:nvPr/>
        </p:nvSpPr>
        <p:spPr>
          <a:xfrm rot="671627">
            <a:off x="2602461" y="2030959"/>
            <a:ext cx="5126857" cy="2467099"/>
          </a:xfrm>
          <a:prstGeom prst="wedgeRoundRectCallout">
            <a:avLst>
              <a:gd name="adj1" fmla="val -33356"/>
              <a:gd name="adj2" fmla="val 81782"/>
              <a:gd name="adj3" fmla="val 16667"/>
            </a:avLst>
          </a:prstGeom>
          <a:ln>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2000" dirty="0">
                <a:solidFill>
                  <a:srgbClr val="3C8A2E"/>
                </a:solidFill>
              </a:rPr>
              <a:t>Bonjour ! Je viens de regarder ma fiche de paie et je suis un petit peu perdu… Entre les assurances sociales, les allocations familiales et les remboursements de frais, je n’y comprends rien. Pouvez-vous m’aider ?</a:t>
            </a:r>
          </a:p>
        </p:txBody>
      </p:sp>
      <p:sp>
        <p:nvSpPr>
          <p:cNvPr id="2" name="Espace réservé du numéro de diapositive 1">
            <a:extLst>
              <a:ext uri="{FF2B5EF4-FFF2-40B4-BE49-F238E27FC236}">
                <a16:creationId xmlns:a16="http://schemas.microsoft.com/office/drawing/2014/main" id="{38724548-7840-4327-87ED-4603630987D0}"/>
              </a:ext>
            </a:extLst>
          </p:cNvPr>
          <p:cNvSpPr>
            <a:spLocks noGrp="1"/>
          </p:cNvSpPr>
          <p:nvPr>
            <p:ph type="sldNum" sz="quarter" idx="11"/>
          </p:nvPr>
        </p:nvSpPr>
        <p:spPr/>
        <p:txBody>
          <a:bodyPr/>
          <a:lstStyle/>
          <a:p>
            <a:pPr>
              <a:defRPr/>
            </a:pPr>
            <a:fld id="{E7982D08-3FAE-466B-8ECC-ECD8E6C0B0B1}" type="slidenum">
              <a:rPr lang="fr-CH" smtClean="0"/>
              <a:pPr>
                <a:defRPr/>
              </a:pPr>
              <a:t>26</a:t>
            </a:fld>
            <a:endParaRPr lang="fr-CH"/>
          </a:p>
        </p:txBody>
      </p:sp>
      <p:sp>
        <p:nvSpPr>
          <p:cNvPr id="4" name="Espace réservé du pied de page 3">
            <a:extLst>
              <a:ext uri="{FF2B5EF4-FFF2-40B4-BE49-F238E27FC236}">
                <a16:creationId xmlns:a16="http://schemas.microsoft.com/office/drawing/2014/main" id="{22D46E1A-0526-4BCC-B0C9-4A11AC4E5360}"/>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857088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Bulletin de salaire</a:t>
            </a:r>
          </a:p>
        </p:txBody>
      </p:sp>
      <p:pic>
        <p:nvPicPr>
          <p:cNvPr id="10" name="Image 9">
            <a:extLst>
              <a:ext uri="{FF2B5EF4-FFF2-40B4-BE49-F238E27FC236}">
                <a16:creationId xmlns:a16="http://schemas.microsoft.com/office/drawing/2014/main" id="{A79AD3B8-3620-481A-B325-6C116AEA0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06" y="2000520"/>
            <a:ext cx="692696" cy="692696"/>
          </a:xfrm>
          <a:prstGeom prst="rect">
            <a:avLst/>
          </a:prstGeom>
        </p:spPr>
      </p:pic>
      <p:sp>
        <p:nvSpPr>
          <p:cNvPr id="11" name="ZoneTexte 10">
            <a:extLst>
              <a:ext uri="{FF2B5EF4-FFF2-40B4-BE49-F238E27FC236}">
                <a16:creationId xmlns:a16="http://schemas.microsoft.com/office/drawing/2014/main" id="{EC8C7CC2-88E9-4050-8D5E-79CB3A425110}"/>
              </a:ext>
            </a:extLst>
          </p:cNvPr>
          <p:cNvSpPr txBox="1"/>
          <p:nvPr/>
        </p:nvSpPr>
        <p:spPr>
          <a:xfrm>
            <a:off x="1000702" y="2162202"/>
            <a:ext cx="531440" cy="369332"/>
          </a:xfrm>
          <a:prstGeom prst="rect">
            <a:avLst/>
          </a:prstGeom>
          <a:noFill/>
        </p:spPr>
        <p:txBody>
          <a:bodyPr wrap="square" rtlCol="0">
            <a:spAutoFit/>
          </a:bodyPr>
          <a:lstStyle/>
          <a:p>
            <a:r>
              <a:rPr lang="fr-CH" b="1" dirty="0"/>
              <a:t>10’</a:t>
            </a:r>
          </a:p>
        </p:txBody>
      </p:sp>
      <p:sp>
        <p:nvSpPr>
          <p:cNvPr id="12" name="ZoneTexte 11">
            <a:extLst>
              <a:ext uri="{FF2B5EF4-FFF2-40B4-BE49-F238E27FC236}">
                <a16:creationId xmlns:a16="http://schemas.microsoft.com/office/drawing/2014/main" id="{8F7DA28E-76DB-4500-8E75-A65AFEB9BEF3}"/>
              </a:ext>
            </a:extLst>
          </p:cNvPr>
          <p:cNvSpPr txBox="1"/>
          <p:nvPr/>
        </p:nvSpPr>
        <p:spPr>
          <a:xfrm>
            <a:off x="253414" y="2972386"/>
            <a:ext cx="4678625" cy="1785104"/>
          </a:xfrm>
          <a:prstGeom prst="rect">
            <a:avLst/>
          </a:prstGeom>
          <a:noFill/>
        </p:spPr>
        <p:txBody>
          <a:bodyPr wrap="square" rtlCol="0">
            <a:spAutoFit/>
          </a:bodyPr>
          <a:lstStyle/>
          <a:p>
            <a:pPr algn="just">
              <a:spcBef>
                <a:spcPts val="600"/>
              </a:spcBef>
              <a:spcAft>
                <a:spcPts val="600"/>
              </a:spcAft>
            </a:pPr>
            <a:r>
              <a:rPr lang="fr-CH" dirty="0"/>
              <a:t>Préparez votre réponse au collaborateur:</a:t>
            </a:r>
          </a:p>
          <a:p>
            <a:pPr marL="285750" indent="-285750" algn="just">
              <a:spcBef>
                <a:spcPts val="600"/>
              </a:spcBef>
              <a:spcAft>
                <a:spcPts val="600"/>
              </a:spcAft>
              <a:buFont typeface="Arial" panose="020B0604020202020204" pitchFamily="34" charset="0"/>
              <a:buChar char="•"/>
            </a:pPr>
            <a:r>
              <a:rPr lang="fr-CH" dirty="0"/>
              <a:t>Répondez de manière détaillée sur la partie qui vous est confiée.</a:t>
            </a:r>
          </a:p>
          <a:p>
            <a:pPr marL="285750" indent="-285750" algn="just">
              <a:spcBef>
                <a:spcPts val="600"/>
              </a:spcBef>
              <a:spcAft>
                <a:spcPts val="600"/>
              </a:spcAft>
              <a:buFont typeface="Arial" panose="020B0604020202020204" pitchFamily="34" charset="0"/>
              <a:buChar char="•"/>
            </a:pPr>
            <a:r>
              <a:rPr lang="fr-CH" dirty="0"/>
              <a:t>Désignez </a:t>
            </a:r>
            <a:r>
              <a:rPr lang="fr-CH" dirty="0" err="1"/>
              <a:t>un-e</a:t>
            </a:r>
            <a:r>
              <a:rPr lang="fr-CH" dirty="0"/>
              <a:t> </a:t>
            </a:r>
            <a:r>
              <a:rPr lang="fr-CH" dirty="0" err="1"/>
              <a:t>délégué-e</a:t>
            </a:r>
            <a:r>
              <a:rPr lang="fr-CH" dirty="0"/>
              <a:t> par table qui donnera la réponse pour le groupe.</a:t>
            </a:r>
          </a:p>
        </p:txBody>
      </p:sp>
      <p:pic>
        <p:nvPicPr>
          <p:cNvPr id="6" name="Image 5">
            <a:extLst>
              <a:ext uri="{FF2B5EF4-FFF2-40B4-BE49-F238E27FC236}">
                <a16:creationId xmlns:a16="http://schemas.microsoft.com/office/drawing/2014/main" id="{857EC6BB-23AF-4C2C-981F-9DA1F5C484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50" y="2101213"/>
            <a:ext cx="755576" cy="400920"/>
          </a:xfrm>
          <a:prstGeom prst="rect">
            <a:avLst/>
          </a:prstGeom>
        </p:spPr>
      </p:pic>
      <p:sp>
        <p:nvSpPr>
          <p:cNvPr id="16" name="ZoneTexte 15">
            <a:extLst>
              <a:ext uri="{FF2B5EF4-FFF2-40B4-BE49-F238E27FC236}">
                <a16:creationId xmlns:a16="http://schemas.microsoft.com/office/drawing/2014/main" id="{F2237491-2F11-462A-8599-A141C0DA6DA5}"/>
              </a:ext>
            </a:extLst>
          </p:cNvPr>
          <p:cNvSpPr txBox="1"/>
          <p:nvPr/>
        </p:nvSpPr>
        <p:spPr>
          <a:xfrm>
            <a:off x="2706344" y="2117007"/>
            <a:ext cx="1642084" cy="369332"/>
          </a:xfrm>
          <a:prstGeom prst="rect">
            <a:avLst/>
          </a:prstGeom>
          <a:noFill/>
        </p:spPr>
        <p:txBody>
          <a:bodyPr wrap="square" rtlCol="0">
            <a:spAutoFit/>
          </a:bodyPr>
          <a:lstStyle/>
          <a:p>
            <a:r>
              <a:rPr lang="fr-CH" b="1" dirty="0"/>
              <a:t>Par table</a:t>
            </a:r>
          </a:p>
        </p:txBody>
      </p:sp>
      <p:sp>
        <p:nvSpPr>
          <p:cNvPr id="3" name="Espace réservé du numéro de diapositive 2">
            <a:extLst>
              <a:ext uri="{FF2B5EF4-FFF2-40B4-BE49-F238E27FC236}">
                <a16:creationId xmlns:a16="http://schemas.microsoft.com/office/drawing/2014/main" id="{05F75AA3-4BF1-46EF-8168-4CFF1935AA3F}"/>
              </a:ext>
            </a:extLst>
          </p:cNvPr>
          <p:cNvSpPr>
            <a:spLocks noGrp="1"/>
          </p:cNvSpPr>
          <p:nvPr>
            <p:ph type="sldNum" sz="quarter" idx="11"/>
          </p:nvPr>
        </p:nvSpPr>
        <p:spPr/>
        <p:txBody>
          <a:bodyPr/>
          <a:lstStyle/>
          <a:p>
            <a:pPr>
              <a:defRPr/>
            </a:pPr>
            <a:fld id="{E7982D08-3FAE-466B-8ECC-ECD8E6C0B0B1}" type="slidenum">
              <a:rPr lang="fr-CH" smtClean="0"/>
              <a:pPr>
                <a:defRPr/>
              </a:pPr>
              <a:t>27</a:t>
            </a:fld>
            <a:endParaRPr lang="fr-CH"/>
          </a:p>
        </p:txBody>
      </p:sp>
      <p:sp>
        <p:nvSpPr>
          <p:cNvPr id="4" name="Espace réservé du pied de page 3">
            <a:extLst>
              <a:ext uri="{FF2B5EF4-FFF2-40B4-BE49-F238E27FC236}">
                <a16:creationId xmlns:a16="http://schemas.microsoft.com/office/drawing/2014/main" id="{329852C3-D11C-4862-9A1C-775AC411611F}"/>
              </a:ext>
            </a:extLst>
          </p:cNvPr>
          <p:cNvSpPr>
            <a:spLocks noGrp="1"/>
          </p:cNvSpPr>
          <p:nvPr>
            <p:ph type="ftr" sz="quarter" idx="12"/>
          </p:nvPr>
        </p:nvSpPr>
        <p:spPr/>
        <p:txBody>
          <a:bodyPr/>
          <a:lstStyle/>
          <a:p>
            <a:pPr>
              <a:defRPr/>
            </a:pPr>
            <a:r>
              <a:rPr lang="fr-FR"/>
              <a:t>Objectifs évaluateurs 1.1.5.1 et 1.1.5.2</a:t>
            </a:r>
            <a:endParaRPr lang="fr-CH"/>
          </a:p>
        </p:txBody>
      </p:sp>
      <p:pic>
        <p:nvPicPr>
          <p:cNvPr id="9" name="Image 8">
            <a:extLst>
              <a:ext uri="{FF2B5EF4-FFF2-40B4-BE49-F238E27FC236}">
                <a16:creationId xmlns:a16="http://schemas.microsoft.com/office/drawing/2014/main" id="{FBF9EA8F-4A4F-4A41-9F05-D3EF2F3B5E81}"/>
              </a:ext>
            </a:extLst>
          </p:cNvPr>
          <p:cNvPicPr>
            <a:picLocks noChangeAspect="1"/>
          </p:cNvPicPr>
          <p:nvPr/>
        </p:nvPicPr>
        <p:blipFill>
          <a:blip r:embed="rId6"/>
          <a:stretch>
            <a:fillRect/>
          </a:stretch>
        </p:blipFill>
        <p:spPr>
          <a:xfrm>
            <a:off x="5322728" y="1468906"/>
            <a:ext cx="3515791" cy="5055720"/>
          </a:xfrm>
          <a:prstGeom prst="rect">
            <a:avLst/>
          </a:prstGeom>
        </p:spPr>
      </p:pic>
    </p:spTree>
    <p:extLst>
      <p:ext uri="{BB962C8B-B14F-4D97-AF65-F5344CB8AC3E}">
        <p14:creationId xmlns:p14="http://schemas.microsoft.com/office/powerpoint/2010/main" val="3856795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du temps d’essai</a:t>
            </a:r>
          </a:p>
        </p:txBody>
      </p:sp>
      <p:sp>
        <p:nvSpPr>
          <p:cNvPr id="8" name="Organigramme : Alternative 7">
            <a:extLst>
              <a:ext uri="{FF2B5EF4-FFF2-40B4-BE49-F238E27FC236}">
                <a16:creationId xmlns:a16="http://schemas.microsoft.com/office/drawing/2014/main" id="{3E3E8602-3290-4D5F-9EA9-981EC19B5CA2}"/>
              </a:ext>
            </a:extLst>
          </p:cNvPr>
          <p:cNvSpPr/>
          <p:nvPr/>
        </p:nvSpPr>
        <p:spPr>
          <a:xfrm>
            <a:off x="3347864" y="2060848"/>
            <a:ext cx="5126857" cy="1951015"/>
          </a:xfrm>
          <a:prstGeom prst="flowChartAlternateProcess">
            <a:avLst/>
          </a:prstGeom>
          <a:ln>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2000" dirty="0">
                <a:solidFill>
                  <a:srgbClr val="3C8A2E"/>
                </a:solidFill>
              </a:rPr>
              <a:t>Le temps d’essai de M. / Mme XX arrive à échéance à la fin du mois. Est-ce que son engagement sera validé ou non ? </a:t>
            </a:r>
          </a:p>
        </p:txBody>
      </p:sp>
      <p:pic>
        <p:nvPicPr>
          <p:cNvPr id="9" name="Image 8">
            <a:extLst>
              <a:ext uri="{FF2B5EF4-FFF2-40B4-BE49-F238E27FC236}">
                <a16:creationId xmlns:a16="http://schemas.microsoft.com/office/drawing/2014/main" id="{042E7D61-6107-442E-A489-C661A163C8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672" y="2318889"/>
            <a:ext cx="1502693" cy="1434932"/>
          </a:xfrm>
          <a:prstGeom prst="rect">
            <a:avLst/>
          </a:prstGeom>
        </p:spPr>
      </p:pic>
      <p:sp>
        <p:nvSpPr>
          <p:cNvPr id="13" name="Ellipse 12">
            <a:extLst>
              <a:ext uri="{FF2B5EF4-FFF2-40B4-BE49-F238E27FC236}">
                <a16:creationId xmlns:a16="http://schemas.microsoft.com/office/drawing/2014/main" id="{CD604E08-8F28-493E-ACAF-A773DCA94F5A}"/>
              </a:ext>
            </a:extLst>
          </p:cNvPr>
          <p:cNvSpPr/>
          <p:nvPr/>
        </p:nvSpPr>
        <p:spPr>
          <a:xfrm>
            <a:off x="1109671" y="4653136"/>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4" name="ZoneTexte 13">
            <a:extLst>
              <a:ext uri="{FF2B5EF4-FFF2-40B4-BE49-F238E27FC236}">
                <a16:creationId xmlns:a16="http://schemas.microsoft.com/office/drawing/2014/main" id="{BAB6E7D4-41D1-40E3-8003-B601B9D2CFCB}"/>
              </a:ext>
            </a:extLst>
          </p:cNvPr>
          <p:cNvSpPr txBox="1"/>
          <p:nvPr/>
        </p:nvSpPr>
        <p:spPr>
          <a:xfrm>
            <a:off x="3203848" y="4527319"/>
            <a:ext cx="4830481" cy="1754326"/>
          </a:xfrm>
          <a:prstGeom prst="rect">
            <a:avLst/>
          </a:prstGeom>
          <a:noFill/>
        </p:spPr>
        <p:txBody>
          <a:bodyPr wrap="square" rtlCol="0">
            <a:spAutoFit/>
          </a:bodyPr>
          <a:lstStyle/>
          <a:p>
            <a:r>
              <a:rPr lang="fr-CH" b="1" dirty="0">
                <a:solidFill>
                  <a:srgbClr val="3C8A2E"/>
                </a:solidFill>
              </a:rPr>
              <a:t>Que connaissez-vous du temps d’essai ? </a:t>
            </a:r>
          </a:p>
          <a:p>
            <a:pPr marL="285750" indent="-285750">
              <a:buFontTx/>
              <a:buChar char="-"/>
            </a:pPr>
            <a:r>
              <a:rPr lang="fr-CH" i="1" dirty="0"/>
              <a:t>Avez-vous déjà eu un entretien de fin de temps d’essai ?</a:t>
            </a:r>
          </a:p>
          <a:p>
            <a:pPr marL="285750" indent="-285750">
              <a:buFontTx/>
              <a:buChar char="-"/>
            </a:pPr>
            <a:r>
              <a:rPr lang="fr-CH" i="1" dirty="0"/>
              <a:t>Quelle est sa durée ?</a:t>
            </a:r>
          </a:p>
          <a:p>
            <a:pPr marL="285750" indent="-285750">
              <a:buFontTx/>
              <a:buChar char="-"/>
            </a:pPr>
            <a:r>
              <a:rPr lang="fr-CH" i="1" dirty="0"/>
              <a:t>Le contrat peut-il prendre fin durant le temps d’essai ? Et si oui, dans quel délai ?</a:t>
            </a:r>
          </a:p>
        </p:txBody>
      </p:sp>
      <p:sp>
        <p:nvSpPr>
          <p:cNvPr id="2" name="Espace réservé du numéro de diapositive 1">
            <a:extLst>
              <a:ext uri="{FF2B5EF4-FFF2-40B4-BE49-F238E27FC236}">
                <a16:creationId xmlns:a16="http://schemas.microsoft.com/office/drawing/2014/main" id="{FD83A501-2606-49B1-B685-0FC551BE7EFD}"/>
              </a:ext>
            </a:extLst>
          </p:cNvPr>
          <p:cNvSpPr>
            <a:spLocks noGrp="1"/>
          </p:cNvSpPr>
          <p:nvPr>
            <p:ph type="sldNum" sz="quarter" idx="11"/>
          </p:nvPr>
        </p:nvSpPr>
        <p:spPr/>
        <p:txBody>
          <a:bodyPr/>
          <a:lstStyle/>
          <a:p>
            <a:pPr>
              <a:defRPr/>
            </a:pPr>
            <a:fld id="{E7982D08-3FAE-466B-8ECC-ECD8E6C0B0B1}" type="slidenum">
              <a:rPr lang="fr-CH" smtClean="0"/>
              <a:pPr>
                <a:defRPr/>
              </a:pPr>
              <a:t>28</a:t>
            </a:fld>
            <a:endParaRPr lang="fr-CH"/>
          </a:p>
        </p:txBody>
      </p:sp>
      <p:sp>
        <p:nvSpPr>
          <p:cNvPr id="3" name="Espace réservé du pied de page 2">
            <a:extLst>
              <a:ext uri="{FF2B5EF4-FFF2-40B4-BE49-F238E27FC236}">
                <a16:creationId xmlns:a16="http://schemas.microsoft.com/office/drawing/2014/main" id="{892B9B73-3F03-4CDE-89D3-9A900C563C49}"/>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998314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du temps d’essai : Processus</a:t>
            </a:r>
          </a:p>
        </p:txBody>
      </p:sp>
      <p:graphicFrame>
        <p:nvGraphicFramePr>
          <p:cNvPr id="2" name="Diagramme 1">
            <a:extLst>
              <a:ext uri="{FF2B5EF4-FFF2-40B4-BE49-F238E27FC236}">
                <a16:creationId xmlns:a16="http://schemas.microsoft.com/office/drawing/2014/main" id="{AB64E53A-E291-4FE7-B5A3-2987062FCA16}"/>
              </a:ext>
            </a:extLst>
          </p:cNvPr>
          <p:cNvGraphicFramePr/>
          <p:nvPr>
            <p:extLst>
              <p:ext uri="{D42A27DB-BD31-4B8C-83A1-F6EECF244321}">
                <p14:modId xmlns:p14="http://schemas.microsoft.com/office/powerpoint/2010/main" val="1355222269"/>
              </p:ext>
            </p:extLst>
          </p:nvPr>
        </p:nvGraphicFramePr>
        <p:xfrm>
          <a:off x="185800" y="1772816"/>
          <a:ext cx="8772400"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numéro de diapositive 2">
            <a:extLst>
              <a:ext uri="{FF2B5EF4-FFF2-40B4-BE49-F238E27FC236}">
                <a16:creationId xmlns:a16="http://schemas.microsoft.com/office/drawing/2014/main" id="{21C626CF-A38E-49F5-90E5-5C26E2D88B41}"/>
              </a:ext>
            </a:extLst>
          </p:cNvPr>
          <p:cNvSpPr>
            <a:spLocks noGrp="1"/>
          </p:cNvSpPr>
          <p:nvPr>
            <p:ph type="sldNum" sz="quarter" idx="11"/>
          </p:nvPr>
        </p:nvSpPr>
        <p:spPr/>
        <p:txBody>
          <a:bodyPr/>
          <a:lstStyle/>
          <a:p>
            <a:pPr>
              <a:defRPr/>
            </a:pPr>
            <a:fld id="{E7982D08-3FAE-466B-8ECC-ECD8E6C0B0B1}" type="slidenum">
              <a:rPr lang="fr-CH" smtClean="0"/>
              <a:pPr>
                <a:defRPr/>
              </a:pPr>
              <a:t>29</a:t>
            </a:fld>
            <a:endParaRPr lang="fr-CH"/>
          </a:p>
        </p:txBody>
      </p:sp>
      <p:sp>
        <p:nvSpPr>
          <p:cNvPr id="4" name="Espace réservé du pied de page 3">
            <a:extLst>
              <a:ext uri="{FF2B5EF4-FFF2-40B4-BE49-F238E27FC236}">
                <a16:creationId xmlns:a16="http://schemas.microsoft.com/office/drawing/2014/main" id="{2AB6AA42-9000-4723-B4A6-4EDAD56203BE}"/>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405425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3</a:t>
            </a:fld>
            <a:endParaRPr lang="fr-CH" altLang="fr-FR"/>
          </a:p>
        </p:txBody>
      </p:sp>
      <p:sp>
        <p:nvSpPr>
          <p:cNvPr id="4101" name="Rectangle 2"/>
          <p:cNvSpPr>
            <a:spLocks noGrp="1" noChangeArrowheads="1"/>
          </p:cNvSpPr>
          <p:nvPr>
            <p:ph type="title"/>
          </p:nvPr>
        </p:nvSpPr>
        <p:spPr/>
        <p:txBody>
          <a:bodyPr/>
          <a:lstStyle/>
          <a:p>
            <a:r>
              <a:rPr lang="fr-CH" dirty="0">
                <a:solidFill>
                  <a:schemeClr val="tx1"/>
                </a:solidFill>
              </a:rPr>
              <a:t>Programme</a:t>
            </a:r>
            <a:endParaRPr lang="fr-CH" altLang="fr-FR" dirty="0">
              <a:solidFill>
                <a:schemeClr val="tx1"/>
              </a:solidFill>
            </a:endParaRPr>
          </a:p>
        </p:txBody>
      </p:sp>
      <p:pic>
        <p:nvPicPr>
          <p:cNvPr id="7"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Espace réservé du contenu 6">
            <a:extLst>
              <a:ext uri="{FF2B5EF4-FFF2-40B4-BE49-F238E27FC236}">
                <a16:creationId xmlns:a16="http://schemas.microsoft.com/office/drawing/2014/main" id="{886C9224-0C15-4A3A-A432-4C7A7B251DB5}"/>
              </a:ext>
            </a:extLst>
          </p:cNvPr>
          <p:cNvGraphicFramePr>
            <a:graphicFrameLocks/>
          </p:cNvGraphicFramePr>
          <p:nvPr>
            <p:extLst>
              <p:ext uri="{D42A27DB-BD31-4B8C-83A1-F6EECF244321}">
                <p14:modId xmlns:p14="http://schemas.microsoft.com/office/powerpoint/2010/main" val="511919821"/>
              </p:ext>
            </p:extLst>
          </p:nvPr>
        </p:nvGraphicFramePr>
        <p:xfrm>
          <a:off x="2327946" y="1014923"/>
          <a:ext cx="6816054" cy="5324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a:extLst>
              <a:ext uri="{FF2B5EF4-FFF2-40B4-BE49-F238E27FC236}">
                <a16:creationId xmlns:a16="http://schemas.microsoft.com/office/drawing/2014/main" id="{3E3893E6-ACA3-46EA-9604-3ED127620CD0}"/>
              </a:ext>
            </a:extLst>
          </p:cNvPr>
          <p:cNvGrpSpPr/>
          <p:nvPr/>
        </p:nvGrpSpPr>
        <p:grpSpPr>
          <a:xfrm>
            <a:off x="889344" y="2115515"/>
            <a:ext cx="1078574" cy="2490694"/>
            <a:chOff x="1312287" y="1508009"/>
            <a:chExt cx="1078574" cy="2490694"/>
          </a:xfrm>
        </p:grpSpPr>
        <p:grpSp>
          <p:nvGrpSpPr>
            <p:cNvPr id="10" name="Groupe 9">
              <a:extLst>
                <a:ext uri="{FF2B5EF4-FFF2-40B4-BE49-F238E27FC236}">
                  <a16:creationId xmlns:a16="http://schemas.microsoft.com/office/drawing/2014/main" id="{9B03FAC9-4167-4F7D-9446-FA1C5E40452D}"/>
                </a:ext>
              </a:extLst>
            </p:cNvPr>
            <p:cNvGrpSpPr/>
            <p:nvPr/>
          </p:nvGrpSpPr>
          <p:grpSpPr>
            <a:xfrm>
              <a:off x="1312288" y="1508009"/>
              <a:ext cx="1078573" cy="701072"/>
              <a:chOff x="3637704" y="762482"/>
              <a:chExt cx="799910" cy="519941"/>
            </a:xfrm>
            <a:solidFill>
              <a:srgbClr val="4472C4">
                <a:lumMod val="40000"/>
                <a:lumOff val="60000"/>
              </a:srgbClr>
            </a:solidFill>
          </p:grpSpPr>
          <p:sp>
            <p:nvSpPr>
              <p:cNvPr id="17" name="Rectangle : coins arrondis 16">
                <a:extLst>
                  <a:ext uri="{FF2B5EF4-FFF2-40B4-BE49-F238E27FC236}">
                    <a16:creationId xmlns:a16="http://schemas.microsoft.com/office/drawing/2014/main" id="{02037DEF-200E-4980-8F79-E217B3322991}"/>
                  </a:ext>
                </a:extLst>
              </p:cNvPr>
              <p:cNvSpPr/>
              <p:nvPr/>
            </p:nvSpPr>
            <p:spPr>
              <a:xfrm>
                <a:off x="3637704" y="762482"/>
                <a:ext cx="799910" cy="519941"/>
              </a:xfrm>
              <a:prstGeom prst="roundRect">
                <a:avLst/>
              </a:prstGeom>
              <a:grpFill/>
              <a:ln w="12700" cap="flat" cmpd="sng" algn="ctr">
                <a:solidFill>
                  <a:sysClr val="window" lastClr="FFFFFF">
                    <a:hueOff val="0"/>
                    <a:satOff val="0"/>
                    <a:lumOff val="0"/>
                    <a:alphaOff val="0"/>
                  </a:sysClr>
                </a:solidFill>
                <a:prstDash val="solid"/>
                <a:miter lim="800000"/>
              </a:ln>
              <a:effectLst/>
            </p:spPr>
          </p:sp>
          <p:sp>
            <p:nvSpPr>
              <p:cNvPr id="18" name="Rectangle : coins arrondis 4">
                <a:extLst>
                  <a:ext uri="{FF2B5EF4-FFF2-40B4-BE49-F238E27FC236}">
                    <a16:creationId xmlns:a16="http://schemas.microsoft.com/office/drawing/2014/main" id="{17BD0DA0-FB5B-446C-BDD9-C5DE75918410}"/>
                  </a:ext>
                </a:extLst>
              </p:cNvPr>
              <p:cNvSpPr txBox="1"/>
              <p:nvPr/>
            </p:nvSpPr>
            <p:spPr>
              <a:xfrm>
                <a:off x="3663085" y="787863"/>
                <a:ext cx="749148" cy="469179"/>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fr-CH" sz="1000" b="0" i="0" u="none" strike="noStrike" kern="0" cap="none" spc="0" normalizeH="0" baseline="0" noProof="0" dirty="0">
                    <a:ln>
                      <a:noFill/>
                    </a:ln>
                    <a:solidFill>
                      <a:prstClr val="black"/>
                    </a:solidFill>
                    <a:effectLst/>
                    <a:uLnTx/>
                    <a:uFillTx/>
                    <a:latin typeface="Calibri" panose="020F0502020204030204"/>
                    <a:ea typeface="+mn-ea"/>
                    <a:cs typeface="+mn-cs"/>
                  </a:rPr>
                  <a:t>Définition des RH</a:t>
                </a:r>
              </a:p>
            </p:txBody>
          </p:sp>
        </p:grpSp>
        <p:grpSp>
          <p:nvGrpSpPr>
            <p:cNvPr id="11" name="Groupe 10">
              <a:extLst>
                <a:ext uri="{FF2B5EF4-FFF2-40B4-BE49-F238E27FC236}">
                  <a16:creationId xmlns:a16="http://schemas.microsoft.com/office/drawing/2014/main" id="{BC15236C-BEAB-4A63-A68F-5A0327D42B6E}"/>
                </a:ext>
              </a:extLst>
            </p:cNvPr>
            <p:cNvGrpSpPr/>
            <p:nvPr/>
          </p:nvGrpSpPr>
          <p:grpSpPr>
            <a:xfrm>
              <a:off x="1312288" y="2402820"/>
              <a:ext cx="1078573" cy="701072"/>
              <a:chOff x="3637704" y="762482"/>
              <a:chExt cx="799910" cy="519941"/>
            </a:xfrm>
            <a:solidFill>
              <a:srgbClr val="4472C4">
                <a:lumMod val="40000"/>
                <a:lumOff val="60000"/>
              </a:srgbClr>
            </a:solidFill>
          </p:grpSpPr>
          <p:sp>
            <p:nvSpPr>
              <p:cNvPr id="15" name="Rectangle : coins arrondis 14">
                <a:extLst>
                  <a:ext uri="{FF2B5EF4-FFF2-40B4-BE49-F238E27FC236}">
                    <a16:creationId xmlns:a16="http://schemas.microsoft.com/office/drawing/2014/main" id="{1037D402-9995-4838-91A1-983A9937BD5D}"/>
                  </a:ext>
                </a:extLst>
              </p:cNvPr>
              <p:cNvSpPr/>
              <p:nvPr/>
            </p:nvSpPr>
            <p:spPr>
              <a:xfrm>
                <a:off x="3637704" y="762482"/>
                <a:ext cx="799910" cy="519941"/>
              </a:xfrm>
              <a:prstGeom prst="roundRect">
                <a:avLst/>
              </a:prstGeom>
              <a:grpFill/>
              <a:ln w="12700" cap="flat" cmpd="sng" algn="ctr">
                <a:solidFill>
                  <a:sysClr val="window" lastClr="FFFFFF">
                    <a:hueOff val="0"/>
                    <a:satOff val="0"/>
                    <a:lumOff val="0"/>
                    <a:alphaOff val="0"/>
                  </a:sysClr>
                </a:solidFill>
                <a:prstDash val="solid"/>
                <a:miter lim="800000"/>
              </a:ln>
              <a:effectLst/>
            </p:spPr>
          </p:sp>
          <p:sp>
            <p:nvSpPr>
              <p:cNvPr id="16" name="Rectangle : coins arrondis 4">
                <a:extLst>
                  <a:ext uri="{FF2B5EF4-FFF2-40B4-BE49-F238E27FC236}">
                    <a16:creationId xmlns:a16="http://schemas.microsoft.com/office/drawing/2014/main" id="{FFB82993-1C0C-4248-BF25-A3E6441B1E82}"/>
                  </a:ext>
                </a:extLst>
              </p:cNvPr>
              <p:cNvSpPr txBox="1"/>
              <p:nvPr/>
            </p:nvSpPr>
            <p:spPr>
              <a:xfrm>
                <a:off x="3663085" y="787863"/>
                <a:ext cx="749148" cy="469179"/>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fr-CH" sz="1000" b="0" i="0" u="none" strike="noStrike" kern="0" cap="none" spc="0" normalizeH="0" baseline="0" noProof="0" dirty="0">
                    <a:ln>
                      <a:noFill/>
                    </a:ln>
                    <a:solidFill>
                      <a:prstClr val="black"/>
                    </a:solidFill>
                    <a:effectLst/>
                    <a:uLnTx/>
                    <a:uFillTx/>
                    <a:latin typeface="Calibri" panose="020F0502020204030204"/>
                    <a:ea typeface="+mn-ea"/>
                    <a:cs typeface="+mn-cs"/>
                  </a:rPr>
                  <a:t>Cycle de vie des collaborateurs</a:t>
                </a:r>
              </a:p>
            </p:txBody>
          </p:sp>
        </p:grpSp>
        <p:grpSp>
          <p:nvGrpSpPr>
            <p:cNvPr id="12" name="Groupe 11">
              <a:extLst>
                <a:ext uri="{FF2B5EF4-FFF2-40B4-BE49-F238E27FC236}">
                  <a16:creationId xmlns:a16="http://schemas.microsoft.com/office/drawing/2014/main" id="{8CB44C6B-67AA-4F8A-B644-B2B7F28FDF3E}"/>
                </a:ext>
              </a:extLst>
            </p:cNvPr>
            <p:cNvGrpSpPr/>
            <p:nvPr/>
          </p:nvGrpSpPr>
          <p:grpSpPr>
            <a:xfrm>
              <a:off x="1312287" y="3297631"/>
              <a:ext cx="1078573" cy="701072"/>
              <a:chOff x="3637704" y="762482"/>
              <a:chExt cx="799910" cy="519941"/>
            </a:xfrm>
            <a:solidFill>
              <a:srgbClr val="4472C4">
                <a:lumMod val="40000"/>
                <a:lumOff val="60000"/>
              </a:srgbClr>
            </a:solidFill>
          </p:grpSpPr>
          <p:sp>
            <p:nvSpPr>
              <p:cNvPr id="13" name="Rectangle : coins arrondis 12">
                <a:extLst>
                  <a:ext uri="{FF2B5EF4-FFF2-40B4-BE49-F238E27FC236}">
                    <a16:creationId xmlns:a16="http://schemas.microsoft.com/office/drawing/2014/main" id="{0D1557D4-F288-46F3-8FB1-735F92813BE8}"/>
                  </a:ext>
                </a:extLst>
              </p:cNvPr>
              <p:cNvSpPr/>
              <p:nvPr/>
            </p:nvSpPr>
            <p:spPr>
              <a:xfrm>
                <a:off x="3637704" y="762482"/>
                <a:ext cx="799910" cy="519941"/>
              </a:xfrm>
              <a:prstGeom prst="roundRect">
                <a:avLst/>
              </a:prstGeom>
              <a:grpFill/>
              <a:ln w="12700" cap="flat" cmpd="sng" algn="ctr">
                <a:solidFill>
                  <a:sysClr val="window" lastClr="FFFFFF">
                    <a:hueOff val="0"/>
                    <a:satOff val="0"/>
                    <a:lumOff val="0"/>
                    <a:alphaOff val="0"/>
                  </a:sysClr>
                </a:solidFill>
                <a:prstDash val="solid"/>
                <a:miter lim="800000"/>
              </a:ln>
              <a:effectLst/>
            </p:spPr>
          </p:sp>
          <p:sp>
            <p:nvSpPr>
              <p:cNvPr id="14" name="Rectangle : coins arrondis 4">
                <a:extLst>
                  <a:ext uri="{FF2B5EF4-FFF2-40B4-BE49-F238E27FC236}">
                    <a16:creationId xmlns:a16="http://schemas.microsoft.com/office/drawing/2014/main" id="{708ABA55-1241-44DA-AEE7-325C3FE88374}"/>
                  </a:ext>
                </a:extLst>
              </p:cNvPr>
              <p:cNvSpPr txBox="1"/>
              <p:nvPr/>
            </p:nvSpPr>
            <p:spPr>
              <a:xfrm>
                <a:off x="3663085" y="787863"/>
                <a:ext cx="749148" cy="469179"/>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fr-CH" sz="1000" b="0" i="0" u="none" strike="noStrike" kern="0" cap="none" spc="0" normalizeH="0" baseline="0" noProof="0" dirty="0">
                    <a:ln>
                      <a:noFill/>
                    </a:ln>
                    <a:solidFill>
                      <a:prstClr val="black"/>
                    </a:solidFill>
                    <a:effectLst/>
                    <a:uLnTx/>
                    <a:uFillTx/>
                    <a:latin typeface="Calibri" panose="020F0502020204030204"/>
                    <a:ea typeface="+mn-ea"/>
                    <a:cs typeface="+mn-cs"/>
                  </a:rPr>
                  <a:t>Lois, règlements et directives ACV</a:t>
                </a:r>
              </a:p>
            </p:txBody>
          </p:sp>
        </p:grpSp>
      </p:grpSp>
      <p:sp>
        <p:nvSpPr>
          <p:cNvPr id="3" name="Espace réservé du pied de page 2">
            <a:extLst>
              <a:ext uri="{FF2B5EF4-FFF2-40B4-BE49-F238E27FC236}">
                <a16:creationId xmlns:a16="http://schemas.microsoft.com/office/drawing/2014/main" id="{5D53EEA5-6C25-44C2-8B3B-B2D9FFFA31B5}"/>
              </a:ext>
            </a:extLst>
          </p:cNvPr>
          <p:cNvSpPr>
            <a:spLocks noGrp="1"/>
          </p:cNvSpPr>
          <p:nvPr>
            <p:ph type="ftr" sz="quarter" idx="12"/>
          </p:nvPr>
        </p:nvSpPr>
        <p:spPr/>
        <p:txBody>
          <a:bodyPr/>
          <a:lstStyle/>
          <a:p>
            <a:pPr>
              <a:defRPr/>
            </a:pPr>
            <a:r>
              <a:rPr lang="fr-FR"/>
              <a:t>Objectifs évaluateurs 1.1.5.1 et 1.1.5.2</a:t>
            </a:r>
            <a:endParaRPr lang="fr-C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du temps d’essai</a:t>
            </a:r>
          </a:p>
        </p:txBody>
      </p:sp>
      <p:graphicFrame>
        <p:nvGraphicFramePr>
          <p:cNvPr id="2" name="Diagramme 1">
            <a:extLst>
              <a:ext uri="{FF2B5EF4-FFF2-40B4-BE49-F238E27FC236}">
                <a16:creationId xmlns:a16="http://schemas.microsoft.com/office/drawing/2014/main" id="{AB64E53A-E291-4FE7-B5A3-2987062FCA16}"/>
              </a:ext>
            </a:extLst>
          </p:cNvPr>
          <p:cNvGraphicFramePr/>
          <p:nvPr>
            <p:extLst>
              <p:ext uri="{D42A27DB-BD31-4B8C-83A1-F6EECF244321}">
                <p14:modId xmlns:p14="http://schemas.microsoft.com/office/powerpoint/2010/main" val="1702529825"/>
              </p:ext>
            </p:extLst>
          </p:nvPr>
        </p:nvGraphicFramePr>
        <p:xfrm>
          <a:off x="143508" y="5661248"/>
          <a:ext cx="8856984" cy="774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ZoneTexte 5">
            <a:extLst>
              <a:ext uri="{FF2B5EF4-FFF2-40B4-BE49-F238E27FC236}">
                <a16:creationId xmlns:a16="http://schemas.microsoft.com/office/drawing/2014/main" id="{FF59E738-A384-41F2-8022-E4C183A27D55}"/>
              </a:ext>
            </a:extLst>
          </p:cNvPr>
          <p:cNvSpPr txBox="1"/>
          <p:nvPr/>
        </p:nvSpPr>
        <p:spPr>
          <a:xfrm>
            <a:off x="128898" y="2179282"/>
            <a:ext cx="8856984" cy="3262432"/>
          </a:xfrm>
          <a:prstGeom prst="rect">
            <a:avLst/>
          </a:prstGeom>
          <a:noFill/>
          <a:ln>
            <a:solidFill>
              <a:srgbClr val="3C8A2E"/>
            </a:solidFill>
          </a:ln>
        </p:spPr>
        <p:txBody>
          <a:bodyPr wrap="square" rtlCol="0">
            <a:spAutoFit/>
          </a:bodyPr>
          <a:lstStyle/>
          <a:p>
            <a:pPr>
              <a:spcBef>
                <a:spcPts val="600"/>
              </a:spcBef>
              <a:spcAft>
                <a:spcPts val="600"/>
              </a:spcAft>
            </a:pPr>
            <a:r>
              <a:rPr lang="fr-CH" sz="1300" dirty="0">
                <a:sym typeface="Wingdings" panose="05000000000000000000" pitchFamily="2" charset="2"/>
              </a:rPr>
              <a:t>Madame, Monsieur,</a:t>
            </a:r>
            <a:endParaRPr lang="fr-CH"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fr-CH"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 le présent message, nous portons à votre connaissance que le temps d'essai de M./Mme XXX arrive à son terme à la fin de ce mois. </a:t>
            </a:r>
            <a:endParaRPr lang="fr-CH"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fr-CH"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Dès lors, nous vous laissons le soin de planifier, dès que possible, un entretien avec votre collaborateur-</a:t>
            </a:r>
            <a:r>
              <a:rPr lang="fr-CH" sz="13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trice</a:t>
            </a:r>
            <a:r>
              <a:rPr lang="fr-CH"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 vue d'évaluer sa période de temps d'essai, à l'aide des documents se trouvant dans le lien ci-dessous :</a:t>
            </a:r>
            <a:endParaRPr lang="fr-CH" sz="13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CH" sz="13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9"/>
              </a:rPr>
              <a:t>http://intranet.etat-de-vaud.ch/themes/personnel/developpement-des-collaborateurs/entretien-annuel/documents/</a:t>
            </a:r>
            <a:endParaRPr lang="fr-CH"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fr-CH"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Votre décision </a:t>
            </a:r>
            <a:r>
              <a:rPr lang="fr-CH"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confirmer l'engagement, prolonger le temps d'essai ou résilier les rapports de travail </a:t>
            </a:r>
            <a:r>
              <a:rPr lang="fr-CH"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doit être annoncée au secteur RH </a:t>
            </a:r>
            <a:r>
              <a:rPr lang="fr-CH" sz="1300" b="1"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d'ici au XXX</a:t>
            </a:r>
            <a:r>
              <a:rPr lang="fr-CH"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fr-CH"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ceci en raison des</a:t>
            </a:r>
            <a:r>
              <a:rPr lang="fr-CH"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délais légaux à respecter pour notifier</a:t>
            </a:r>
            <a:r>
              <a:rPr lang="fr-CH"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une prolongation du temps d'essai ou une résiliation des rapports de travail. Nous vous remettons ci-après toutes les informations importantes relatives au temps d'essai. </a:t>
            </a:r>
            <a:endParaRPr lang="fr-CH"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fr-CH"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Dans l'attente de vos nouvelles, nous vous remercions de votre attention et précieuse collaboration, restons à votre disposition et vous adressons nos cordiaux messages.</a:t>
            </a:r>
            <a:endParaRPr lang="fr-CH" dirty="0">
              <a:sym typeface="Wingdings" panose="05000000000000000000" pitchFamily="2" charset="2"/>
            </a:endParaRPr>
          </a:p>
        </p:txBody>
      </p:sp>
      <p:sp>
        <p:nvSpPr>
          <p:cNvPr id="3" name="Espace réservé du numéro de diapositive 2">
            <a:extLst>
              <a:ext uri="{FF2B5EF4-FFF2-40B4-BE49-F238E27FC236}">
                <a16:creationId xmlns:a16="http://schemas.microsoft.com/office/drawing/2014/main" id="{B27BAE45-96A9-49F2-86EB-8845B6A688A5}"/>
              </a:ext>
            </a:extLst>
          </p:cNvPr>
          <p:cNvSpPr>
            <a:spLocks noGrp="1"/>
          </p:cNvSpPr>
          <p:nvPr>
            <p:ph type="sldNum" sz="quarter" idx="11"/>
          </p:nvPr>
        </p:nvSpPr>
        <p:spPr/>
        <p:txBody>
          <a:bodyPr/>
          <a:lstStyle/>
          <a:p>
            <a:pPr>
              <a:defRPr/>
            </a:pPr>
            <a:fld id="{E7982D08-3FAE-466B-8ECC-ECD8E6C0B0B1}" type="slidenum">
              <a:rPr lang="fr-CH" smtClean="0"/>
              <a:pPr>
                <a:defRPr/>
              </a:pPr>
              <a:t>30</a:t>
            </a:fld>
            <a:endParaRPr lang="fr-CH"/>
          </a:p>
        </p:txBody>
      </p:sp>
      <p:sp>
        <p:nvSpPr>
          <p:cNvPr id="4" name="Espace réservé du pied de page 3">
            <a:extLst>
              <a:ext uri="{FF2B5EF4-FFF2-40B4-BE49-F238E27FC236}">
                <a16:creationId xmlns:a16="http://schemas.microsoft.com/office/drawing/2014/main" id="{B912620E-8C42-41B4-808C-AFF606B489DD}"/>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046405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du temps d’essai</a:t>
            </a:r>
          </a:p>
        </p:txBody>
      </p:sp>
      <p:graphicFrame>
        <p:nvGraphicFramePr>
          <p:cNvPr id="2" name="Diagramme 1">
            <a:extLst>
              <a:ext uri="{FF2B5EF4-FFF2-40B4-BE49-F238E27FC236}">
                <a16:creationId xmlns:a16="http://schemas.microsoft.com/office/drawing/2014/main" id="{AB64E53A-E291-4FE7-B5A3-2987062FCA16}"/>
              </a:ext>
            </a:extLst>
          </p:cNvPr>
          <p:cNvGraphicFramePr/>
          <p:nvPr>
            <p:extLst>
              <p:ext uri="{D42A27DB-BD31-4B8C-83A1-F6EECF244321}">
                <p14:modId xmlns:p14="http://schemas.microsoft.com/office/powerpoint/2010/main" val="2976316501"/>
              </p:ext>
            </p:extLst>
          </p:nvPr>
        </p:nvGraphicFramePr>
        <p:xfrm>
          <a:off x="143508" y="5589240"/>
          <a:ext cx="8856984" cy="774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 5">
            <a:extLst>
              <a:ext uri="{FF2B5EF4-FFF2-40B4-BE49-F238E27FC236}">
                <a16:creationId xmlns:a16="http://schemas.microsoft.com/office/drawing/2014/main" id="{1740DF58-A5A6-433E-B7DF-6F18113C94E0}"/>
              </a:ext>
            </a:extLst>
          </p:cNvPr>
          <p:cNvPicPr>
            <a:picLocks noChangeAspect="1"/>
          </p:cNvPicPr>
          <p:nvPr/>
        </p:nvPicPr>
        <p:blipFill>
          <a:blip r:embed="rId9"/>
          <a:stretch>
            <a:fillRect/>
          </a:stretch>
        </p:blipFill>
        <p:spPr>
          <a:xfrm>
            <a:off x="0" y="1995924"/>
            <a:ext cx="9144000" cy="2866151"/>
          </a:xfrm>
          <a:prstGeom prst="rect">
            <a:avLst/>
          </a:prstGeom>
        </p:spPr>
      </p:pic>
      <p:sp>
        <p:nvSpPr>
          <p:cNvPr id="3" name="Espace réservé du numéro de diapositive 2">
            <a:extLst>
              <a:ext uri="{FF2B5EF4-FFF2-40B4-BE49-F238E27FC236}">
                <a16:creationId xmlns:a16="http://schemas.microsoft.com/office/drawing/2014/main" id="{EA5B3E5B-64AF-44B8-A4B4-316EFDA99851}"/>
              </a:ext>
            </a:extLst>
          </p:cNvPr>
          <p:cNvSpPr>
            <a:spLocks noGrp="1"/>
          </p:cNvSpPr>
          <p:nvPr>
            <p:ph type="sldNum" sz="quarter" idx="11"/>
          </p:nvPr>
        </p:nvSpPr>
        <p:spPr/>
        <p:txBody>
          <a:bodyPr/>
          <a:lstStyle/>
          <a:p>
            <a:pPr>
              <a:defRPr/>
            </a:pPr>
            <a:fld id="{E7982D08-3FAE-466B-8ECC-ECD8E6C0B0B1}" type="slidenum">
              <a:rPr lang="fr-CH" smtClean="0"/>
              <a:pPr>
                <a:defRPr/>
              </a:pPr>
              <a:t>31</a:t>
            </a:fld>
            <a:endParaRPr lang="fr-CH"/>
          </a:p>
        </p:txBody>
      </p:sp>
      <p:sp>
        <p:nvSpPr>
          <p:cNvPr id="4" name="Espace réservé du pied de page 3">
            <a:extLst>
              <a:ext uri="{FF2B5EF4-FFF2-40B4-BE49-F238E27FC236}">
                <a16:creationId xmlns:a16="http://schemas.microsoft.com/office/drawing/2014/main" id="{97E17A15-DC6A-4E28-B012-76072EB6D958}"/>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1772625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du temps d’essai</a:t>
            </a:r>
          </a:p>
        </p:txBody>
      </p:sp>
      <p:graphicFrame>
        <p:nvGraphicFramePr>
          <p:cNvPr id="2" name="Diagramme 1">
            <a:extLst>
              <a:ext uri="{FF2B5EF4-FFF2-40B4-BE49-F238E27FC236}">
                <a16:creationId xmlns:a16="http://schemas.microsoft.com/office/drawing/2014/main" id="{AB64E53A-E291-4FE7-B5A3-2987062FCA16}"/>
              </a:ext>
            </a:extLst>
          </p:cNvPr>
          <p:cNvGraphicFramePr/>
          <p:nvPr>
            <p:extLst>
              <p:ext uri="{D42A27DB-BD31-4B8C-83A1-F6EECF244321}">
                <p14:modId xmlns:p14="http://schemas.microsoft.com/office/powerpoint/2010/main" val="1261954255"/>
              </p:ext>
            </p:extLst>
          </p:nvPr>
        </p:nvGraphicFramePr>
        <p:xfrm>
          <a:off x="143508" y="5606389"/>
          <a:ext cx="8856984" cy="774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A03017A7-70BD-4054-ABC2-18A03ADFF59A}"/>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9642" y="3217073"/>
            <a:ext cx="927888" cy="576064"/>
          </a:xfrm>
          <a:prstGeom prst="rect">
            <a:avLst/>
          </a:prstGeom>
        </p:spPr>
      </p:pic>
      <p:sp>
        <p:nvSpPr>
          <p:cNvPr id="11" name="Organigramme : Alternative 10">
            <a:extLst>
              <a:ext uri="{FF2B5EF4-FFF2-40B4-BE49-F238E27FC236}">
                <a16:creationId xmlns:a16="http://schemas.microsoft.com/office/drawing/2014/main" id="{5D223DBA-41D5-4EBC-A6CB-AEE9B644CDE1}"/>
              </a:ext>
            </a:extLst>
          </p:cNvPr>
          <p:cNvSpPr/>
          <p:nvPr/>
        </p:nvSpPr>
        <p:spPr>
          <a:xfrm>
            <a:off x="2604951" y="2626064"/>
            <a:ext cx="4903493" cy="1758081"/>
          </a:xfrm>
          <a:prstGeom prst="flowChartAlternateProcess">
            <a:avLst/>
          </a:prstGeom>
          <a:ln>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1600" dirty="0">
                <a:solidFill>
                  <a:srgbClr val="3C8A2E"/>
                </a:solidFill>
              </a:rPr>
              <a:t>Madame, Monsieur,</a:t>
            </a:r>
          </a:p>
          <a:p>
            <a:pPr algn="ctr"/>
            <a:endParaRPr lang="fr-CH" sz="1600" dirty="0">
              <a:solidFill>
                <a:srgbClr val="3C8A2E"/>
              </a:solidFill>
            </a:endParaRPr>
          </a:p>
          <a:p>
            <a:pPr algn="ctr"/>
            <a:r>
              <a:rPr lang="fr-CH" sz="1600" dirty="0">
                <a:solidFill>
                  <a:srgbClr val="3C8A2E"/>
                </a:solidFill>
              </a:rPr>
              <a:t>Par la présente, je vous confirme l’engagement de M./Mme XXX et vous transmets en pièce jointe l’entretien d’appréciation dûment signé.</a:t>
            </a:r>
          </a:p>
          <a:p>
            <a:pPr algn="ctr"/>
            <a:endParaRPr lang="fr-CH" sz="1600" dirty="0">
              <a:solidFill>
                <a:srgbClr val="3C8A2E"/>
              </a:solidFill>
            </a:endParaRPr>
          </a:p>
          <a:p>
            <a:pPr algn="ctr"/>
            <a:r>
              <a:rPr lang="fr-CH" sz="1600" dirty="0">
                <a:solidFill>
                  <a:srgbClr val="3C8A2E"/>
                </a:solidFill>
              </a:rPr>
              <a:t>Avec mes meilleures salutations.</a:t>
            </a:r>
          </a:p>
        </p:txBody>
      </p:sp>
      <p:sp>
        <p:nvSpPr>
          <p:cNvPr id="3" name="Espace réservé du numéro de diapositive 2">
            <a:extLst>
              <a:ext uri="{FF2B5EF4-FFF2-40B4-BE49-F238E27FC236}">
                <a16:creationId xmlns:a16="http://schemas.microsoft.com/office/drawing/2014/main" id="{226B8CC0-3E72-412A-9039-CBE1C4773B7D}"/>
              </a:ext>
            </a:extLst>
          </p:cNvPr>
          <p:cNvSpPr>
            <a:spLocks noGrp="1"/>
          </p:cNvSpPr>
          <p:nvPr>
            <p:ph type="sldNum" sz="quarter" idx="11"/>
          </p:nvPr>
        </p:nvSpPr>
        <p:spPr/>
        <p:txBody>
          <a:bodyPr/>
          <a:lstStyle/>
          <a:p>
            <a:pPr>
              <a:defRPr/>
            </a:pPr>
            <a:fld id="{E7982D08-3FAE-466B-8ECC-ECD8E6C0B0B1}" type="slidenum">
              <a:rPr lang="fr-CH" smtClean="0"/>
              <a:pPr>
                <a:defRPr/>
              </a:pPr>
              <a:t>32</a:t>
            </a:fld>
            <a:endParaRPr lang="fr-CH"/>
          </a:p>
        </p:txBody>
      </p:sp>
      <p:sp>
        <p:nvSpPr>
          <p:cNvPr id="6" name="Espace réservé du pied de page 5">
            <a:extLst>
              <a:ext uri="{FF2B5EF4-FFF2-40B4-BE49-F238E27FC236}">
                <a16:creationId xmlns:a16="http://schemas.microsoft.com/office/drawing/2014/main" id="{0DD5715C-F2D6-49D6-83F8-76CCBCF8C550}"/>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4128214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du temps d’essai</a:t>
            </a:r>
          </a:p>
        </p:txBody>
      </p:sp>
      <p:graphicFrame>
        <p:nvGraphicFramePr>
          <p:cNvPr id="2" name="Diagramme 1">
            <a:extLst>
              <a:ext uri="{FF2B5EF4-FFF2-40B4-BE49-F238E27FC236}">
                <a16:creationId xmlns:a16="http://schemas.microsoft.com/office/drawing/2014/main" id="{AB64E53A-E291-4FE7-B5A3-2987062FCA16}"/>
              </a:ext>
            </a:extLst>
          </p:cNvPr>
          <p:cNvGraphicFramePr/>
          <p:nvPr>
            <p:extLst>
              <p:ext uri="{D42A27DB-BD31-4B8C-83A1-F6EECF244321}">
                <p14:modId xmlns:p14="http://schemas.microsoft.com/office/powerpoint/2010/main" val="3405650767"/>
              </p:ext>
            </p:extLst>
          </p:nvPr>
        </p:nvGraphicFramePr>
        <p:xfrm>
          <a:off x="143508" y="5606389"/>
          <a:ext cx="8856984" cy="774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numéro de diapositive 2">
            <a:extLst>
              <a:ext uri="{FF2B5EF4-FFF2-40B4-BE49-F238E27FC236}">
                <a16:creationId xmlns:a16="http://schemas.microsoft.com/office/drawing/2014/main" id="{226B8CC0-3E72-412A-9039-CBE1C4773B7D}"/>
              </a:ext>
            </a:extLst>
          </p:cNvPr>
          <p:cNvSpPr>
            <a:spLocks noGrp="1"/>
          </p:cNvSpPr>
          <p:nvPr>
            <p:ph type="sldNum" sz="quarter" idx="11"/>
          </p:nvPr>
        </p:nvSpPr>
        <p:spPr/>
        <p:txBody>
          <a:bodyPr/>
          <a:lstStyle/>
          <a:p>
            <a:pPr>
              <a:defRPr/>
            </a:pPr>
            <a:fld id="{E7982D08-3FAE-466B-8ECC-ECD8E6C0B0B1}" type="slidenum">
              <a:rPr lang="fr-CH" smtClean="0"/>
              <a:pPr>
                <a:defRPr/>
              </a:pPr>
              <a:t>33</a:t>
            </a:fld>
            <a:endParaRPr lang="fr-CH"/>
          </a:p>
        </p:txBody>
      </p:sp>
      <p:sp>
        <p:nvSpPr>
          <p:cNvPr id="6" name="Espace réservé du pied de page 5">
            <a:extLst>
              <a:ext uri="{FF2B5EF4-FFF2-40B4-BE49-F238E27FC236}">
                <a16:creationId xmlns:a16="http://schemas.microsoft.com/office/drawing/2014/main" id="{0DD5715C-F2D6-49D6-83F8-76CCBCF8C550}"/>
              </a:ext>
            </a:extLst>
          </p:cNvPr>
          <p:cNvSpPr>
            <a:spLocks noGrp="1"/>
          </p:cNvSpPr>
          <p:nvPr>
            <p:ph type="ftr" sz="quarter" idx="12"/>
          </p:nvPr>
        </p:nvSpPr>
        <p:spPr/>
        <p:txBody>
          <a:bodyPr/>
          <a:lstStyle/>
          <a:p>
            <a:pPr>
              <a:defRPr/>
            </a:pPr>
            <a:r>
              <a:rPr lang="fr-FR"/>
              <a:t>Objectifs évaluateurs 1.1.5.1 et 1.1.5.2</a:t>
            </a:r>
            <a:endParaRPr lang="fr-CH"/>
          </a:p>
        </p:txBody>
      </p:sp>
      <p:pic>
        <p:nvPicPr>
          <p:cNvPr id="9" name="Image 8">
            <a:extLst>
              <a:ext uri="{FF2B5EF4-FFF2-40B4-BE49-F238E27FC236}">
                <a16:creationId xmlns:a16="http://schemas.microsoft.com/office/drawing/2014/main" id="{746529F8-CC6C-4338-8B98-623869CBE722}"/>
              </a:ext>
            </a:extLst>
          </p:cNvPr>
          <p:cNvPicPr>
            <a:picLocks noChangeAspect="1"/>
          </p:cNvPicPr>
          <p:nvPr/>
        </p:nvPicPr>
        <p:blipFill>
          <a:blip r:embed="rId9"/>
          <a:stretch>
            <a:fillRect/>
          </a:stretch>
        </p:blipFill>
        <p:spPr>
          <a:xfrm>
            <a:off x="1505461" y="1399010"/>
            <a:ext cx="5742266" cy="3860966"/>
          </a:xfrm>
          <a:prstGeom prst="rect">
            <a:avLst/>
          </a:prstGeom>
          <a:ln>
            <a:solidFill>
              <a:schemeClr val="tx1"/>
            </a:solidFill>
          </a:ln>
        </p:spPr>
      </p:pic>
    </p:spTree>
    <p:extLst>
      <p:ext uri="{BB962C8B-B14F-4D97-AF65-F5344CB8AC3E}">
        <p14:creationId xmlns:p14="http://schemas.microsoft.com/office/powerpoint/2010/main" val="69929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du temps d’essai</a:t>
            </a:r>
          </a:p>
        </p:txBody>
      </p:sp>
      <p:graphicFrame>
        <p:nvGraphicFramePr>
          <p:cNvPr id="2" name="Diagramme 1">
            <a:extLst>
              <a:ext uri="{FF2B5EF4-FFF2-40B4-BE49-F238E27FC236}">
                <a16:creationId xmlns:a16="http://schemas.microsoft.com/office/drawing/2014/main" id="{AB64E53A-E291-4FE7-B5A3-2987062FCA16}"/>
              </a:ext>
            </a:extLst>
          </p:cNvPr>
          <p:cNvGraphicFramePr/>
          <p:nvPr/>
        </p:nvGraphicFramePr>
        <p:xfrm>
          <a:off x="143508" y="5606389"/>
          <a:ext cx="8856984" cy="774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numéro de diapositive 2">
            <a:extLst>
              <a:ext uri="{FF2B5EF4-FFF2-40B4-BE49-F238E27FC236}">
                <a16:creationId xmlns:a16="http://schemas.microsoft.com/office/drawing/2014/main" id="{226B8CC0-3E72-412A-9039-CBE1C4773B7D}"/>
              </a:ext>
            </a:extLst>
          </p:cNvPr>
          <p:cNvSpPr>
            <a:spLocks noGrp="1"/>
          </p:cNvSpPr>
          <p:nvPr>
            <p:ph type="sldNum" sz="quarter" idx="11"/>
          </p:nvPr>
        </p:nvSpPr>
        <p:spPr/>
        <p:txBody>
          <a:bodyPr/>
          <a:lstStyle/>
          <a:p>
            <a:pPr>
              <a:defRPr/>
            </a:pPr>
            <a:fld id="{E7982D08-3FAE-466B-8ECC-ECD8E6C0B0B1}" type="slidenum">
              <a:rPr lang="fr-CH" smtClean="0"/>
              <a:pPr>
                <a:defRPr/>
              </a:pPr>
              <a:t>34</a:t>
            </a:fld>
            <a:endParaRPr lang="fr-CH"/>
          </a:p>
        </p:txBody>
      </p:sp>
      <p:sp>
        <p:nvSpPr>
          <p:cNvPr id="6" name="Espace réservé du pied de page 5">
            <a:extLst>
              <a:ext uri="{FF2B5EF4-FFF2-40B4-BE49-F238E27FC236}">
                <a16:creationId xmlns:a16="http://schemas.microsoft.com/office/drawing/2014/main" id="{0DD5715C-F2D6-49D6-83F8-76CCBCF8C550}"/>
              </a:ext>
            </a:extLst>
          </p:cNvPr>
          <p:cNvSpPr>
            <a:spLocks noGrp="1"/>
          </p:cNvSpPr>
          <p:nvPr>
            <p:ph type="ftr" sz="quarter" idx="12"/>
          </p:nvPr>
        </p:nvSpPr>
        <p:spPr/>
        <p:txBody>
          <a:bodyPr/>
          <a:lstStyle/>
          <a:p>
            <a:pPr>
              <a:defRPr/>
            </a:pPr>
            <a:r>
              <a:rPr lang="fr-FR"/>
              <a:t>Objectifs évaluateurs 1.1.5.1 et 1.1.5.2</a:t>
            </a:r>
            <a:endParaRPr lang="fr-CH"/>
          </a:p>
        </p:txBody>
      </p:sp>
      <p:pic>
        <p:nvPicPr>
          <p:cNvPr id="8" name="Image 7">
            <a:extLst>
              <a:ext uri="{FF2B5EF4-FFF2-40B4-BE49-F238E27FC236}">
                <a16:creationId xmlns:a16="http://schemas.microsoft.com/office/drawing/2014/main" id="{73A15616-0C25-4485-BDC1-FDE93C3EC505}"/>
              </a:ext>
            </a:extLst>
          </p:cNvPr>
          <p:cNvPicPr>
            <a:picLocks noChangeAspect="1"/>
          </p:cNvPicPr>
          <p:nvPr/>
        </p:nvPicPr>
        <p:blipFill>
          <a:blip r:embed="rId9"/>
          <a:stretch>
            <a:fillRect/>
          </a:stretch>
        </p:blipFill>
        <p:spPr>
          <a:xfrm>
            <a:off x="1619672" y="1540985"/>
            <a:ext cx="5489971" cy="3776029"/>
          </a:xfrm>
          <a:prstGeom prst="rect">
            <a:avLst/>
          </a:prstGeom>
        </p:spPr>
      </p:pic>
    </p:spTree>
    <p:extLst>
      <p:ext uri="{BB962C8B-B14F-4D97-AF65-F5344CB8AC3E}">
        <p14:creationId xmlns:p14="http://schemas.microsoft.com/office/powerpoint/2010/main" val="304552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E0C85B83-8E6B-421A-A0DC-F85DAFE37F8B}"/>
              </a:ext>
            </a:extLst>
          </p:cNvPr>
          <p:cNvSpPr>
            <a:spLocks noGrp="1" noChangeArrowheads="1"/>
          </p:cNvSpPr>
          <p:nvPr>
            <p:ph type="title"/>
          </p:nvPr>
        </p:nvSpPr>
        <p:spPr/>
        <p:txBody>
          <a:bodyPr/>
          <a:lstStyle/>
          <a:p>
            <a:r>
              <a:rPr lang="fr-CH" dirty="0">
                <a:solidFill>
                  <a:schemeClr val="tx1"/>
                </a:solidFill>
              </a:rPr>
              <a:t>Fin 1</a:t>
            </a:r>
            <a:r>
              <a:rPr lang="fr-CH" baseline="30000" dirty="0">
                <a:solidFill>
                  <a:schemeClr val="tx1"/>
                </a:solidFill>
              </a:rPr>
              <a:t>er</a:t>
            </a:r>
            <a:r>
              <a:rPr lang="fr-CH" dirty="0">
                <a:solidFill>
                  <a:schemeClr val="tx1"/>
                </a:solidFill>
              </a:rPr>
              <a:t> jour</a:t>
            </a:r>
          </a:p>
        </p:txBody>
      </p:sp>
      <p:pic>
        <p:nvPicPr>
          <p:cNvPr id="4" name="Espace réservé du contenu 3">
            <a:extLst>
              <a:ext uri="{FF2B5EF4-FFF2-40B4-BE49-F238E27FC236}">
                <a16:creationId xmlns:a16="http://schemas.microsoft.com/office/drawing/2014/main" id="{FB5B4ED5-DFA8-444E-9006-35342BCBB924}"/>
              </a:ext>
            </a:extLst>
          </p:cNvPr>
          <p:cNvPicPr>
            <a:picLocks noGrp="1" noChangeAspect="1"/>
          </p:cNvPicPr>
          <p:nvPr>
            <p:ph idx="1"/>
          </p:nvPr>
        </p:nvPicPr>
        <p:blipFill rotWithShape="1">
          <a:blip r:embed="rId3"/>
          <a:srcRect l="21262" t="18590" r="22039" b="18924"/>
          <a:stretch/>
        </p:blipFill>
        <p:spPr>
          <a:xfrm>
            <a:off x="4644008" y="2348880"/>
            <a:ext cx="2304256" cy="2539454"/>
          </a:xfrm>
          <a:prstGeom prst="rect">
            <a:avLst/>
          </a:prstGeom>
        </p:spPr>
      </p:pic>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35</a:t>
            </a:fld>
            <a:endParaRPr lang="fr-CH" altLang="fr-FR"/>
          </a:p>
        </p:txBody>
      </p:sp>
      <p:pic>
        <p:nvPicPr>
          <p:cNvPr id="7" name="Espace réservé pour une image  6" descr="Formations brèves - CEP - Internet Explor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a:extLst>
              <a:ext uri="{FF2B5EF4-FFF2-40B4-BE49-F238E27FC236}">
                <a16:creationId xmlns:a16="http://schemas.microsoft.com/office/drawing/2014/main" id="{D577D0F1-9846-4215-AAF5-F2B065C343CB}"/>
              </a:ext>
            </a:extLst>
          </p:cNvPr>
          <p:cNvSpPr>
            <a:spLocks noGrp="1"/>
          </p:cNvSpPr>
          <p:nvPr>
            <p:ph type="ftr" sz="quarter" idx="12"/>
          </p:nvPr>
        </p:nvSpPr>
        <p:spPr/>
        <p:txBody>
          <a:bodyPr/>
          <a:lstStyle/>
          <a:p>
            <a:pPr>
              <a:defRPr/>
            </a:pPr>
            <a:r>
              <a:rPr lang="fr-FR" dirty="0"/>
              <a:t>Objectifs évaluateurs 1.1.5.1 et 1.1.5.2</a:t>
            </a:r>
            <a:endParaRPr lang="fr-CH" dirty="0"/>
          </a:p>
        </p:txBody>
      </p:sp>
      <p:sp>
        <p:nvSpPr>
          <p:cNvPr id="5" name="ZoneTexte 4">
            <a:extLst>
              <a:ext uri="{FF2B5EF4-FFF2-40B4-BE49-F238E27FC236}">
                <a16:creationId xmlns:a16="http://schemas.microsoft.com/office/drawing/2014/main" id="{64E66C6F-5B2B-446B-BB41-8393FB1B7204}"/>
              </a:ext>
            </a:extLst>
          </p:cNvPr>
          <p:cNvSpPr txBox="1"/>
          <p:nvPr/>
        </p:nvSpPr>
        <p:spPr>
          <a:xfrm>
            <a:off x="2195934" y="3405030"/>
            <a:ext cx="2448074" cy="923330"/>
          </a:xfrm>
          <a:prstGeom prst="rect">
            <a:avLst/>
          </a:prstGeom>
          <a:noFill/>
        </p:spPr>
        <p:txBody>
          <a:bodyPr wrap="square" rtlCol="0">
            <a:spAutoFit/>
          </a:bodyPr>
          <a:lstStyle/>
          <a:p>
            <a:r>
              <a:rPr lang="fr-CH" sz="5400" b="1" dirty="0"/>
              <a:t>Merci !</a:t>
            </a:r>
          </a:p>
        </p:txBody>
      </p:sp>
    </p:spTree>
    <p:extLst>
      <p:ext uri="{BB962C8B-B14F-4D97-AF65-F5344CB8AC3E}">
        <p14:creationId xmlns:p14="http://schemas.microsoft.com/office/powerpoint/2010/main" val="2453914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8DB21-4EC2-49B3-89C6-E45E449A8CE4}"/>
              </a:ext>
            </a:extLst>
          </p:cNvPr>
          <p:cNvSpPr>
            <a:spLocks noGrp="1"/>
          </p:cNvSpPr>
          <p:nvPr>
            <p:ph type="ctrTitle"/>
          </p:nvPr>
        </p:nvSpPr>
        <p:spPr/>
        <p:txBody>
          <a:bodyPr/>
          <a:lstStyle/>
          <a:p>
            <a:r>
              <a:rPr lang="fr-CH" dirty="0"/>
              <a:t>Introduction aux ressources humaines</a:t>
            </a:r>
          </a:p>
        </p:txBody>
      </p:sp>
      <p:sp>
        <p:nvSpPr>
          <p:cNvPr id="3" name="Sous-titre 2">
            <a:extLst>
              <a:ext uri="{FF2B5EF4-FFF2-40B4-BE49-F238E27FC236}">
                <a16:creationId xmlns:a16="http://schemas.microsoft.com/office/drawing/2014/main" id="{9D5EA161-6401-4860-ADBD-A2FD88A4B400}"/>
              </a:ext>
            </a:extLst>
          </p:cNvPr>
          <p:cNvSpPr>
            <a:spLocks noGrp="1"/>
          </p:cNvSpPr>
          <p:nvPr>
            <p:ph type="subTitle" idx="1"/>
          </p:nvPr>
        </p:nvSpPr>
        <p:spPr/>
        <p:txBody>
          <a:bodyPr/>
          <a:lstStyle/>
          <a:p>
            <a:r>
              <a:rPr lang="fr-CH" dirty="0"/>
              <a:t>Jour 2 </a:t>
            </a:r>
          </a:p>
        </p:txBody>
      </p:sp>
      <p:pic>
        <p:nvPicPr>
          <p:cNvPr id="4" name="Espace réservé pour une image  6" descr="Formations brèves - CEP - Internet Explorer">
            <a:extLst>
              <a:ext uri="{FF2B5EF4-FFF2-40B4-BE49-F238E27FC236}">
                <a16:creationId xmlns:a16="http://schemas.microsoft.com/office/drawing/2014/main" id="{23D6AD1E-465E-484C-806A-B88167167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687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37</a:t>
            </a:fld>
            <a:endParaRPr lang="fr-CH" altLang="fr-FR"/>
          </a:p>
        </p:txBody>
      </p:sp>
      <p:sp>
        <p:nvSpPr>
          <p:cNvPr id="4101" name="Rectangle 2"/>
          <p:cNvSpPr>
            <a:spLocks noGrp="1" noChangeArrowheads="1"/>
          </p:cNvSpPr>
          <p:nvPr>
            <p:ph type="title"/>
          </p:nvPr>
        </p:nvSpPr>
        <p:spPr/>
        <p:txBody>
          <a:bodyPr/>
          <a:lstStyle/>
          <a:p>
            <a:r>
              <a:rPr lang="fr-CH" altLang="fr-FR" dirty="0">
                <a:solidFill>
                  <a:schemeClr val="tx1"/>
                </a:solidFill>
              </a:rPr>
              <a:t>Rappel des objectifs</a:t>
            </a:r>
          </a:p>
        </p:txBody>
      </p:sp>
      <p:pic>
        <p:nvPicPr>
          <p:cNvPr id="7"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idx="1"/>
          </p:nvPr>
        </p:nvSpPr>
        <p:spPr>
          <a:xfrm>
            <a:off x="1258888" y="2060575"/>
            <a:ext cx="7427912" cy="3168625"/>
          </a:xfrm>
        </p:spPr>
        <p:txBody>
          <a:bodyPr>
            <a:normAutofit fontScale="92500" lnSpcReduction="20000"/>
          </a:bodyPr>
          <a:lstStyle/>
          <a:p>
            <a:pPr marL="268288" indent="-268288" algn="just">
              <a:lnSpc>
                <a:spcPct val="110000"/>
              </a:lnSpc>
            </a:pPr>
            <a:r>
              <a:rPr lang="fr-CH" dirty="0"/>
              <a:t>1.1.5.1 Traiter les entrées et les sorties du personnel</a:t>
            </a:r>
          </a:p>
          <a:p>
            <a:pPr marL="268288" lvl="1" indent="0" algn="just">
              <a:lnSpc>
                <a:spcPct val="130000"/>
              </a:lnSpc>
              <a:buNone/>
            </a:pPr>
            <a:r>
              <a:rPr lang="fr-CH" dirty="0"/>
              <a:t>Je traite les tâches suivantes dans le respect des directives de l’entreprise et des dispositions légales :</a:t>
            </a:r>
          </a:p>
          <a:p>
            <a:pPr marL="554038" lvl="1" algn="just">
              <a:lnSpc>
                <a:spcPct val="130000"/>
              </a:lnSpc>
            </a:pPr>
            <a:r>
              <a:rPr lang="fr-CH" dirty="0"/>
              <a:t>participation aux mises aux concours de postes</a:t>
            </a:r>
          </a:p>
          <a:p>
            <a:pPr marL="554038" lvl="1" algn="just">
              <a:lnSpc>
                <a:spcPct val="130000"/>
              </a:lnSpc>
            </a:pPr>
            <a:r>
              <a:rPr lang="fr-CH" dirty="0"/>
              <a:t>préparation de dispositions et de décisions</a:t>
            </a:r>
          </a:p>
          <a:p>
            <a:pPr marL="554038" lvl="1" algn="just">
              <a:lnSpc>
                <a:spcPct val="130000"/>
              </a:lnSpc>
            </a:pPr>
            <a:r>
              <a:rPr lang="fr-CH" dirty="0"/>
              <a:t>création de documents pour les assurances sociales</a:t>
            </a:r>
          </a:p>
          <a:p>
            <a:pPr marL="914400" lvl="2" indent="0" algn="just">
              <a:buNone/>
            </a:pPr>
            <a:endParaRPr lang="fr-CH" dirty="0"/>
          </a:p>
          <a:p>
            <a:pPr marL="268288" indent="-268288" algn="just">
              <a:lnSpc>
                <a:spcPct val="110000"/>
              </a:lnSpc>
              <a:tabLst>
                <a:tab pos="1252538" algn="l"/>
              </a:tabLst>
            </a:pPr>
            <a:r>
              <a:rPr lang="fr-CH" dirty="0"/>
              <a:t>1.1.5.2 Traiter les données relatives à l’administration du personnel</a:t>
            </a:r>
          </a:p>
          <a:p>
            <a:pPr marL="268288" lvl="1" indent="0" algn="just">
              <a:buNone/>
            </a:pPr>
            <a:r>
              <a:rPr lang="fr-CH" dirty="0"/>
              <a:t>Je suis avec précision les horaires de travail, les absences et les données du personnel. J’assure l’administration des prestations salariales annexes et sociales, ainsi que les frais.</a:t>
            </a:r>
          </a:p>
          <a:p>
            <a:pPr lvl="2" eaLnBrk="1" hangingPunct="1">
              <a:buFontTx/>
              <a:buAutoNum type="arabicPeriod"/>
            </a:pPr>
            <a:endParaRPr lang="fr-CH" altLang="fr-FR" sz="500" dirty="0"/>
          </a:p>
          <a:p>
            <a:pPr marL="457200" indent="-457200" eaLnBrk="1" hangingPunct="1">
              <a:buFontTx/>
              <a:buNone/>
            </a:pPr>
            <a:endParaRPr lang="fr-CH" altLang="fr-FR" sz="500" dirty="0"/>
          </a:p>
        </p:txBody>
      </p:sp>
      <p:sp>
        <p:nvSpPr>
          <p:cNvPr id="3" name="Rectangle 2"/>
          <p:cNvSpPr/>
          <p:nvPr/>
        </p:nvSpPr>
        <p:spPr>
          <a:xfrm>
            <a:off x="963716" y="5565397"/>
            <a:ext cx="7839996" cy="523220"/>
          </a:xfrm>
          <a:prstGeom prst="rect">
            <a:avLst/>
          </a:prstGeom>
        </p:spPr>
        <p:txBody>
          <a:bodyPr wrap="square">
            <a:spAutoFit/>
          </a:bodyPr>
          <a:lstStyle/>
          <a:p>
            <a:pPr marL="268288" lvl="1" indent="0" algn="ctr">
              <a:buNone/>
            </a:pPr>
            <a:r>
              <a:rPr lang="fr-CH" sz="1400" b="1" dirty="0">
                <a:solidFill>
                  <a:srgbClr val="00B050"/>
                </a:solidFill>
              </a:rPr>
              <a:t>Les dossiers des objectifs évaluateurs 1.1.5.1 et 1.1.5.2 sont à restituer aux RH de votre service pour évaluation sous forme de commentaires !</a:t>
            </a:r>
          </a:p>
        </p:txBody>
      </p:sp>
      <p:sp>
        <p:nvSpPr>
          <p:cNvPr id="2" name="Espace réservé du pied de page 1">
            <a:extLst>
              <a:ext uri="{FF2B5EF4-FFF2-40B4-BE49-F238E27FC236}">
                <a16:creationId xmlns:a16="http://schemas.microsoft.com/office/drawing/2014/main" id="{057F2BC8-8676-4C54-A8EC-79145B8749E1}"/>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326863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Réactivez votre mémoire !</a:t>
            </a:r>
          </a:p>
        </p:txBody>
      </p:sp>
      <p:pic>
        <p:nvPicPr>
          <p:cNvPr id="10" name="Image 9">
            <a:extLst>
              <a:ext uri="{FF2B5EF4-FFF2-40B4-BE49-F238E27FC236}">
                <a16:creationId xmlns:a16="http://schemas.microsoft.com/office/drawing/2014/main" id="{A79AD3B8-3620-481A-B325-6C116AEA0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06" y="2000520"/>
            <a:ext cx="692696" cy="692696"/>
          </a:xfrm>
          <a:prstGeom prst="rect">
            <a:avLst/>
          </a:prstGeom>
        </p:spPr>
      </p:pic>
      <p:sp>
        <p:nvSpPr>
          <p:cNvPr id="11" name="ZoneTexte 10">
            <a:extLst>
              <a:ext uri="{FF2B5EF4-FFF2-40B4-BE49-F238E27FC236}">
                <a16:creationId xmlns:a16="http://schemas.microsoft.com/office/drawing/2014/main" id="{EC8C7CC2-88E9-4050-8D5E-79CB3A425110}"/>
              </a:ext>
            </a:extLst>
          </p:cNvPr>
          <p:cNvSpPr txBox="1"/>
          <p:nvPr/>
        </p:nvSpPr>
        <p:spPr>
          <a:xfrm>
            <a:off x="1000702" y="2162202"/>
            <a:ext cx="531440" cy="369332"/>
          </a:xfrm>
          <a:prstGeom prst="rect">
            <a:avLst/>
          </a:prstGeom>
          <a:noFill/>
        </p:spPr>
        <p:txBody>
          <a:bodyPr wrap="square" rtlCol="0">
            <a:spAutoFit/>
          </a:bodyPr>
          <a:lstStyle/>
          <a:p>
            <a:r>
              <a:rPr lang="fr-CH" b="1" dirty="0"/>
              <a:t>10’</a:t>
            </a:r>
          </a:p>
        </p:txBody>
      </p:sp>
      <p:sp>
        <p:nvSpPr>
          <p:cNvPr id="12" name="ZoneTexte 11">
            <a:extLst>
              <a:ext uri="{FF2B5EF4-FFF2-40B4-BE49-F238E27FC236}">
                <a16:creationId xmlns:a16="http://schemas.microsoft.com/office/drawing/2014/main" id="{8F7DA28E-76DB-4500-8E75-A65AFEB9BEF3}"/>
              </a:ext>
            </a:extLst>
          </p:cNvPr>
          <p:cNvSpPr txBox="1"/>
          <p:nvPr/>
        </p:nvSpPr>
        <p:spPr>
          <a:xfrm>
            <a:off x="612588" y="2854898"/>
            <a:ext cx="4678625" cy="646331"/>
          </a:xfrm>
          <a:prstGeom prst="rect">
            <a:avLst/>
          </a:prstGeom>
          <a:noFill/>
        </p:spPr>
        <p:txBody>
          <a:bodyPr wrap="square" rtlCol="0">
            <a:spAutoFit/>
          </a:bodyPr>
          <a:lstStyle/>
          <a:p>
            <a:pPr algn="just">
              <a:spcBef>
                <a:spcPts val="600"/>
              </a:spcBef>
              <a:spcAft>
                <a:spcPts val="600"/>
              </a:spcAft>
            </a:pPr>
            <a:r>
              <a:rPr lang="fr-CH" dirty="0"/>
              <a:t>De quoi vous rappelez-vous d’hier ? Listez le maximum de points et de thématiques.</a:t>
            </a:r>
          </a:p>
        </p:txBody>
      </p:sp>
      <p:pic>
        <p:nvPicPr>
          <p:cNvPr id="6" name="Image 5">
            <a:extLst>
              <a:ext uri="{FF2B5EF4-FFF2-40B4-BE49-F238E27FC236}">
                <a16:creationId xmlns:a16="http://schemas.microsoft.com/office/drawing/2014/main" id="{857EC6BB-23AF-4C2C-981F-9DA1F5C484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50" y="2101213"/>
            <a:ext cx="755576" cy="400920"/>
          </a:xfrm>
          <a:prstGeom prst="rect">
            <a:avLst/>
          </a:prstGeom>
        </p:spPr>
      </p:pic>
      <p:sp>
        <p:nvSpPr>
          <p:cNvPr id="16" name="ZoneTexte 15">
            <a:extLst>
              <a:ext uri="{FF2B5EF4-FFF2-40B4-BE49-F238E27FC236}">
                <a16:creationId xmlns:a16="http://schemas.microsoft.com/office/drawing/2014/main" id="{F2237491-2F11-462A-8599-A141C0DA6DA5}"/>
              </a:ext>
            </a:extLst>
          </p:cNvPr>
          <p:cNvSpPr txBox="1"/>
          <p:nvPr/>
        </p:nvSpPr>
        <p:spPr>
          <a:xfrm>
            <a:off x="2706344" y="2117007"/>
            <a:ext cx="1642084" cy="369332"/>
          </a:xfrm>
          <a:prstGeom prst="rect">
            <a:avLst/>
          </a:prstGeom>
          <a:noFill/>
        </p:spPr>
        <p:txBody>
          <a:bodyPr wrap="square" rtlCol="0">
            <a:spAutoFit/>
          </a:bodyPr>
          <a:lstStyle/>
          <a:p>
            <a:r>
              <a:rPr lang="fr-CH" b="1" dirty="0"/>
              <a:t>Par table</a:t>
            </a:r>
          </a:p>
        </p:txBody>
      </p:sp>
      <p:pic>
        <p:nvPicPr>
          <p:cNvPr id="2" name="Image 1">
            <a:extLst>
              <a:ext uri="{FF2B5EF4-FFF2-40B4-BE49-F238E27FC236}">
                <a16:creationId xmlns:a16="http://schemas.microsoft.com/office/drawing/2014/main" id="{9312DE89-710A-49A8-9C6B-AF2DED1234E5}"/>
              </a:ext>
            </a:extLst>
          </p:cNvPr>
          <p:cNvPicPr>
            <a:picLocks noChangeAspect="1"/>
          </p:cNvPicPr>
          <p:nvPr/>
        </p:nvPicPr>
        <p:blipFill rotWithShape="1">
          <a:blip r:embed="rId6"/>
          <a:srcRect l="14900" r="20029"/>
          <a:stretch/>
        </p:blipFill>
        <p:spPr>
          <a:xfrm>
            <a:off x="5508104" y="2506277"/>
            <a:ext cx="2986906" cy="3060000"/>
          </a:xfrm>
          <a:prstGeom prst="ellipse">
            <a:avLst/>
          </a:prstGeom>
        </p:spPr>
      </p:pic>
      <p:sp>
        <p:nvSpPr>
          <p:cNvPr id="3" name="Espace réservé du numéro de diapositive 2">
            <a:extLst>
              <a:ext uri="{FF2B5EF4-FFF2-40B4-BE49-F238E27FC236}">
                <a16:creationId xmlns:a16="http://schemas.microsoft.com/office/drawing/2014/main" id="{68868862-8078-4071-BF4F-566BF498132F}"/>
              </a:ext>
            </a:extLst>
          </p:cNvPr>
          <p:cNvSpPr>
            <a:spLocks noGrp="1"/>
          </p:cNvSpPr>
          <p:nvPr>
            <p:ph type="sldNum" sz="quarter" idx="11"/>
          </p:nvPr>
        </p:nvSpPr>
        <p:spPr/>
        <p:txBody>
          <a:bodyPr/>
          <a:lstStyle/>
          <a:p>
            <a:pPr>
              <a:defRPr/>
            </a:pPr>
            <a:fld id="{E7982D08-3FAE-466B-8ECC-ECD8E6C0B0B1}" type="slidenum">
              <a:rPr lang="fr-CH" smtClean="0"/>
              <a:pPr>
                <a:defRPr/>
              </a:pPr>
              <a:t>38</a:t>
            </a:fld>
            <a:endParaRPr lang="fr-CH"/>
          </a:p>
        </p:txBody>
      </p:sp>
      <p:sp>
        <p:nvSpPr>
          <p:cNvPr id="4" name="Espace réservé du pied de page 3">
            <a:extLst>
              <a:ext uri="{FF2B5EF4-FFF2-40B4-BE49-F238E27FC236}">
                <a16:creationId xmlns:a16="http://schemas.microsoft.com/office/drawing/2014/main" id="{A6A17DC9-16B9-4889-AC03-CFA0C4DFEABC}"/>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505241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39</a:t>
            </a:fld>
            <a:endParaRPr lang="fr-CH" altLang="fr-FR"/>
          </a:p>
        </p:txBody>
      </p:sp>
      <p:sp>
        <p:nvSpPr>
          <p:cNvPr id="4101" name="Rectangle 2"/>
          <p:cNvSpPr>
            <a:spLocks noGrp="1" noChangeArrowheads="1"/>
          </p:cNvSpPr>
          <p:nvPr>
            <p:ph type="title"/>
          </p:nvPr>
        </p:nvSpPr>
        <p:spPr/>
        <p:txBody>
          <a:bodyPr/>
          <a:lstStyle/>
          <a:p>
            <a:r>
              <a:rPr lang="fr-CH" dirty="0">
                <a:solidFill>
                  <a:schemeClr val="tx1"/>
                </a:solidFill>
              </a:rPr>
              <a:t>Programme</a:t>
            </a:r>
            <a:endParaRPr lang="fr-CH" altLang="fr-FR" dirty="0">
              <a:solidFill>
                <a:schemeClr val="tx1"/>
              </a:solidFill>
            </a:endParaRPr>
          </a:p>
        </p:txBody>
      </p:sp>
      <p:pic>
        <p:nvPicPr>
          <p:cNvPr id="7"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Espace réservé du contenu 6">
            <a:extLst>
              <a:ext uri="{FF2B5EF4-FFF2-40B4-BE49-F238E27FC236}">
                <a16:creationId xmlns:a16="http://schemas.microsoft.com/office/drawing/2014/main" id="{886C9224-0C15-4A3A-A432-4C7A7B251DB5}"/>
              </a:ext>
            </a:extLst>
          </p:cNvPr>
          <p:cNvGraphicFramePr>
            <a:graphicFrameLocks/>
          </p:cNvGraphicFramePr>
          <p:nvPr/>
        </p:nvGraphicFramePr>
        <p:xfrm>
          <a:off x="2327946" y="1014923"/>
          <a:ext cx="6816054" cy="5324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a:extLst>
              <a:ext uri="{FF2B5EF4-FFF2-40B4-BE49-F238E27FC236}">
                <a16:creationId xmlns:a16="http://schemas.microsoft.com/office/drawing/2014/main" id="{3E3893E6-ACA3-46EA-9604-3ED127620CD0}"/>
              </a:ext>
            </a:extLst>
          </p:cNvPr>
          <p:cNvGrpSpPr/>
          <p:nvPr/>
        </p:nvGrpSpPr>
        <p:grpSpPr>
          <a:xfrm>
            <a:off x="889344" y="2115515"/>
            <a:ext cx="1078574" cy="2490694"/>
            <a:chOff x="1312287" y="1508009"/>
            <a:chExt cx="1078574" cy="2490694"/>
          </a:xfrm>
        </p:grpSpPr>
        <p:grpSp>
          <p:nvGrpSpPr>
            <p:cNvPr id="10" name="Groupe 9">
              <a:extLst>
                <a:ext uri="{FF2B5EF4-FFF2-40B4-BE49-F238E27FC236}">
                  <a16:creationId xmlns:a16="http://schemas.microsoft.com/office/drawing/2014/main" id="{9B03FAC9-4167-4F7D-9446-FA1C5E40452D}"/>
                </a:ext>
              </a:extLst>
            </p:cNvPr>
            <p:cNvGrpSpPr/>
            <p:nvPr/>
          </p:nvGrpSpPr>
          <p:grpSpPr>
            <a:xfrm>
              <a:off x="1312288" y="1508009"/>
              <a:ext cx="1078573" cy="701072"/>
              <a:chOff x="3637704" y="762482"/>
              <a:chExt cx="799910" cy="519941"/>
            </a:xfrm>
            <a:solidFill>
              <a:srgbClr val="4472C4">
                <a:lumMod val="40000"/>
                <a:lumOff val="60000"/>
              </a:srgbClr>
            </a:solidFill>
          </p:grpSpPr>
          <p:sp>
            <p:nvSpPr>
              <p:cNvPr id="17" name="Rectangle : coins arrondis 16">
                <a:extLst>
                  <a:ext uri="{FF2B5EF4-FFF2-40B4-BE49-F238E27FC236}">
                    <a16:creationId xmlns:a16="http://schemas.microsoft.com/office/drawing/2014/main" id="{02037DEF-200E-4980-8F79-E217B3322991}"/>
                  </a:ext>
                </a:extLst>
              </p:cNvPr>
              <p:cNvSpPr/>
              <p:nvPr/>
            </p:nvSpPr>
            <p:spPr>
              <a:xfrm>
                <a:off x="3637704" y="762482"/>
                <a:ext cx="799910" cy="519941"/>
              </a:xfrm>
              <a:prstGeom prst="roundRect">
                <a:avLst/>
              </a:prstGeom>
              <a:grpFill/>
              <a:ln w="12700" cap="flat" cmpd="sng" algn="ctr">
                <a:solidFill>
                  <a:sysClr val="window" lastClr="FFFFFF">
                    <a:hueOff val="0"/>
                    <a:satOff val="0"/>
                    <a:lumOff val="0"/>
                    <a:alphaOff val="0"/>
                  </a:sysClr>
                </a:solidFill>
                <a:prstDash val="solid"/>
                <a:miter lim="800000"/>
              </a:ln>
              <a:effectLst/>
            </p:spPr>
          </p:sp>
          <p:sp>
            <p:nvSpPr>
              <p:cNvPr id="18" name="Rectangle : coins arrondis 4">
                <a:extLst>
                  <a:ext uri="{FF2B5EF4-FFF2-40B4-BE49-F238E27FC236}">
                    <a16:creationId xmlns:a16="http://schemas.microsoft.com/office/drawing/2014/main" id="{17BD0DA0-FB5B-446C-BDD9-C5DE75918410}"/>
                  </a:ext>
                </a:extLst>
              </p:cNvPr>
              <p:cNvSpPr txBox="1"/>
              <p:nvPr/>
            </p:nvSpPr>
            <p:spPr>
              <a:xfrm>
                <a:off x="3663085" y="787863"/>
                <a:ext cx="749148" cy="469179"/>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fr-CH" sz="1000" b="0" i="0" u="none" strike="noStrike" kern="0" cap="none" spc="0" normalizeH="0" baseline="0" noProof="0" dirty="0">
                    <a:ln>
                      <a:noFill/>
                    </a:ln>
                    <a:solidFill>
                      <a:prstClr val="black"/>
                    </a:solidFill>
                    <a:effectLst/>
                    <a:uLnTx/>
                    <a:uFillTx/>
                    <a:latin typeface="Calibri" panose="020F0502020204030204"/>
                    <a:ea typeface="+mn-ea"/>
                    <a:cs typeface="+mn-cs"/>
                  </a:rPr>
                  <a:t>Définition des RH</a:t>
                </a:r>
              </a:p>
            </p:txBody>
          </p:sp>
        </p:grpSp>
        <p:grpSp>
          <p:nvGrpSpPr>
            <p:cNvPr id="11" name="Groupe 10">
              <a:extLst>
                <a:ext uri="{FF2B5EF4-FFF2-40B4-BE49-F238E27FC236}">
                  <a16:creationId xmlns:a16="http://schemas.microsoft.com/office/drawing/2014/main" id="{BC15236C-BEAB-4A63-A68F-5A0327D42B6E}"/>
                </a:ext>
              </a:extLst>
            </p:cNvPr>
            <p:cNvGrpSpPr/>
            <p:nvPr/>
          </p:nvGrpSpPr>
          <p:grpSpPr>
            <a:xfrm>
              <a:off x="1312288" y="2402820"/>
              <a:ext cx="1078573" cy="701072"/>
              <a:chOff x="3637704" y="762482"/>
              <a:chExt cx="799910" cy="519941"/>
            </a:xfrm>
            <a:solidFill>
              <a:srgbClr val="4472C4">
                <a:lumMod val="40000"/>
                <a:lumOff val="60000"/>
              </a:srgbClr>
            </a:solidFill>
          </p:grpSpPr>
          <p:sp>
            <p:nvSpPr>
              <p:cNvPr id="15" name="Rectangle : coins arrondis 14">
                <a:extLst>
                  <a:ext uri="{FF2B5EF4-FFF2-40B4-BE49-F238E27FC236}">
                    <a16:creationId xmlns:a16="http://schemas.microsoft.com/office/drawing/2014/main" id="{1037D402-9995-4838-91A1-983A9937BD5D}"/>
                  </a:ext>
                </a:extLst>
              </p:cNvPr>
              <p:cNvSpPr/>
              <p:nvPr/>
            </p:nvSpPr>
            <p:spPr>
              <a:xfrm>
                <a:off x="3637704" y="762482"/>
                <a:ext cx="799910" cy="519941"/>
              </a:xfrm>
              <a:prstGeom prst="roundRect">
                <a:avLst/>
              </a:prstGeom>
              <a:grpFill/>
              <a:ln w="12700" cap="flat" cmpd="sng" algn="ctr">
                <a:solidFill>
                  <a:sysClr val="window" lastClr="FFFFFF">
                    <a:hueOff val="0"/>
                    <a:satOff val="0"/>
                    <a:lumOff val="0"/>
                    <a:alphaOff val="0"/>
                  </a:sysClr>
                </a:solidFill>
                <a:prstDash val="solid"/>
                <a:miter lim="800000"/>
              </a:ln>
              <a:effectLst/>
            </p:spPr>
          </p:sp>
          <p:sp>
            <p:nvSpPr>
              <p:cNvPr id="16" name="Rectangle : coins arrondis 4">
                <a:extLst>
                  <a:ext uri="{FF2B5EF4-FFF2-40B4-BE49-F238E27FC236}">
                    <a16:creationId xmlns:a16="http://schemas.microsoft.com/office/drawing/2014/main" id="{FFB82993-1C0C-4248-BF25-A3E6441B1E82}"/>
                  </a:ext>
                </a:extLst>
              </p:cNvPr>
              <p:cNvSpPr txBox="1"/>
              <p:nvPr/>
            </p:nvSpPr>
            <p:spPr>
              <a:xfrm>
                <a:off x="3663085" y="787863"/>
                <a:ext cx="749148" cy="469179"/>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fr-CH" sz="1000" b="0" i="0" u="none" strike="noStrike" kern="0" cap="none" spc="0" normalizeH="0" baseline="0" noProof="0" dirty="0">
                    <a:ln>
                      <a:noFill/>
                    </a:ln>
                    <a:solidFill>
                      <a:prstClr val="black"/>
                    </a:solidFill>
                    <a:effectLst/>
                    <a:uLnTx/>
                    <a:uFillTx/>
                    <a:latin typeface="Calibri" panose="020F0502020204030204"/>
                    <a:ea typeface="+mn-ea"/>
                    <a:cs typeface="+mn-cs"/>
                  </a:rPr>
                  <a:t>Cycle de vie des collaborateurs</a:t>
                </a:r>
              </a:p>
            </p:txBody>
          </p:sp>
        </p:grpSp>
        <p:grpSp>
          <p:nvGrpSpPr>
            <p:cNvPr id="12" name="Groupe 11">
              <a:extLst>
                <a:ext uri="{FF2B5EF4-FFF2-40B4-BE49-F238E27FC236}">
                  <a16:creationId xmlns:a16="http://schemas.microsoft.com/office/drawing/2014/main" id="{8CB44C6B-67AA-4F8A-B644-B2B7F28FDF3E}"/>
                </a:ext>
              </a:extLst>
            </p:cNvPr>
            <p:cNvGrpSpPr/>
            <p:nvPr/>
          </p:nvGrpSpPr>
          <p:grpSpPr>
            <a:xfrm>
              <a:off x="1312287" y="3297631"/>
              <a:ext cx="1078573" cy="701072"/>
              <a:chOff x="3637704" y="762482"/>
              <a:chExt cx="799910" cy="519941"/>
            </a:xfrm>
            <a:solidFill>
              <a:srgbClr val="4472C4">
                <a:lumMod val="40000"/>
                <a:lumOff val="60000"/>
              </a:srgbClr>
            </a:solidFill>
          </p:grpSpPr>
          <p:sp>
            <p:nvSpPr>
              <p:cNvPr id="13" name="Rectangle : coins arrondis 12">
                <a:extLst>
                  <a:ext uri="{FF2B5EF4-FFF2-40B4-BE49-F238E27FC236}">
                    <a16:creationId xmlns:a16="http://schemas.microsoft.com/office/drawing/2014/main" id="{0D1557D4-F288-46F3-8FB1-735F92813BE8}"/>
                  </a:ext>
                </a:extLst>
              </p:cNvPr>
              <p:cNvSpPr/>
              <p:nvPr/>
            </p:nvSpPr>
            <p:spPr>
              <a:xfrm>
                <a:off x="3637704" y="762482"/>
                <a:ext cx="799910" cy="519941"/>
              </a:xfrm>
              <a:prstGeom prst="roundRect">
                <a:avLst/>
              </a:prstGeom>
              <a:grpFill/>
              <a:ln w="12700" cap="flat" cmpd="sng" algn="ctr">
                <a:solidFill>
                  <a:sysClr val="window" lastClr="FFFFFF">
                    <a:hueOff val="0"/>
                    <a:satOff val="0"/>
                    <a:lumOff val="0"/>
                    <a:alphaOff val="0"/>
                  </a:sysClr>
                </a:solidFill>
                <a:prstDash val="solid"/>
                <a:miter lim="800000"/>
              </a:ln>
              <a:effectLst/>
            </p:spPr>
          </p:sp>
          <p:sp>
            <p:nvSpPr>
              <p:cNvPr id="14" name="Rectangle : coins arrondis 4">
                <a:extLst>
                  <a:ext uri="{FF2B5EF4-FFF2-40B4-BE49-F238E27FC236}">
                    <a16:creationId xmlns:a16="http://schemas.microsoft.com/office/drawing/2014/main" id="{708ABA55-1241-44DA-AEE7-325C3FE88374}"/>
                  </a:ext>
                </a:extLst>
              </p:cNvPr>
              <p:cNvSpPr txBox="1"/>
              <p:nvPr/>
            </p:nvSpPr>
            <p:spPr>
              <a:xfrm>
                <a:off x="3663085" y="787863"/>
                <a:ext cx="749148" cy="469179"/>
              </a:xfrm>
              <a:prstGeom prst="rect">
                <a:avLst/>
              </a:prstGeom>
              <a:grpFill/>
              <a:ln>
                <a:noFill/>
              </a:ln>
              <a:effectLst/>
            </p:spPr>
            <p:txBody>
              <a:bodyPr spcFirstLastPara="0" vert="horz" wrap="square" lIns="38100" tIns="38100" rIns="38100" bIns="3810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fr-CH" sz="1000" b="0" i="0" u="none" strike="noStrike" kern="0" cap="none" spc="0" normalizeH="0" baseline="0" noProof="0" dirty="0">
                    <a:ln>
                      <a:noFill/>
                    </a:ln>
                    <a:solidFill>
                      <a:prstClr val="black"/>
                    </a:solidFill>
                    <a:effectLst/>
                    <a:uLnTx/>
                    <a:uFillTx/>
                    <a:latin typeface="Calibri" panose="020F0502020204030204"/>
                    <a:ea typeface="+mn-ea"/>
                    <a:cs typeface="+mn-cs"/>
                  </a:rPr>
                  <a:t>Lois, règlements et directives ACV</a:t>
                </a:r>
              </a:p>
            </p:txBody>
          </p:sp>
        </p:grpSp>
      </p:grpSp>
      <p:sp>
        <p:nvSpPr>
          <p:cNvPr id="3" name="Espace réservé du pied de page 2">
            <a:extLst>
              <a:ext uri="{FF2B5EF4-FFF2-40B4-BE49-F238E27FC236}">
                <a16:creationId xmlns:a16="http://schemas.microsoft.com/office/drawing/2014/main" id="{5D53EEA5-6C25-44C2-8B3B-B2D9FFFA31B5}"/>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64510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23EE9-D069-4B57-8F2E-BA4D7E6B7FDD}"/>
              </a:ext>
            </a:extLst>
          </p:cNvPr>
          <p:cNvSpPr>
            <a:spLocks noGrp="1"/>
          </p:cNvSpPr>
          <p:nvPr>
            <p:ph type="title"/>
          </p:nvPr>
        </p:nvSpPr>
        <p:spPr/>
        <p:txBody>
          <a:bodyPr/>
          <a:lstStyle/>
          <a:p>
            <a:r>
              <a:rPr lang="fr-CH" dirty="0"/>
              <a:t>Rôles</a:t>
            </a:r>
          </a:p>
        </p:txBody>
      </p:sp>
      <p:sp>
        <p:nvSpPr>
          <p:cNvPr id="5" name="Espace réservé du numéro de diapositive 4">
            <a:extLst>
              <a:ext uri="{FF2B5EF4-FFF2-40B4-BE49-F238E27FC236}">
                <a16:creationId xmlns:a16="http://schemas.microsoft.com/office/drawing/2014/main" id="{EB861FDD-18B3-42D1-8102-7EAAF134CCCE}"/>
              </a:ext>
            </a:extLst>
          </p:cNvPr>
          <p:cNvSpPr>
            <a:spLocks noGrp="1"/>
          </p:cNvSpPr>
          <p:nvPr>
            <p:ph type="sldNum" sz="quarter" idx="11"/>
          </p:nvPr>
        </p:nvSpPr>
        <p:spPr/>
        <p:txBody>
          <a:bodyPr/>
          <a:lstStyle/>
          <a:p>
            <a:pPr>
              <a:defRPr/>
            </a:pPr>
            <a:fld id="{E7982D08-3FAE-466B-8ECC-ECD8E6C0B0B1}" type="slidenum">
              <a:rPr lang="fr-CH" smtClean="0"/>
              <a:pPr>
                <a:defRPr/>
              </a:pPr>
              <a:t>4</a:t>
            </a:fld>
            <a:endParaRPr lang="fr-CH"/>
          </a:p>
        </p:txBody>
      </p:sp>
      <p:grpSp>
        <p:nvGrpSpPr>
          <p:cNvPr id="13" name="Groupe 12">
            <a:extLst>
              <a:ext uri="{FF2B5EF4-FFF2-40B4-BE49-F238E27FC236}">
                <a16:creationId xmlns:a16="http://schemas.microsoft.com/office/drawing/2014/main" id="{E5D9D8CE-75C3-42BA-BF62-950E721BBCF7}"/>
              </a:ext>
            </a:extLst>
          </p:cNvPr>
          <p:cNvGrpSpPr/>
          <p:nvPr/>
        </p:nvGrpSpPr>
        <p:grpSpPr>
          <a:xfrm>
            <a:off x="4985423" y="2285873"/>
            <a:ext cx="3816424" cy="3316415"/>
            <a:chOff x="4985423" y="2285873"/>
            <a:chExt cx="3816424" cy="3316415"/>
          </a:xfrm>
        </p:grpSpPr>
        <p:pic>
          <p:nvPicPr>
            <p:cNvPr id="9" name="Image 8">
              <a:extLst>
                <a:ext uri="{FF2B5EF4-FFF2-40B4-BE49-F238E27FC236}">
                  <a16:creationId xmlns:a16="http://schemas.microsoft.com/office/drawing/2014/main" id="{3852737E-217A-4AF7-8D0E-E4DADCE3D3EC}"/>
                </a:ext>
              </a:extLst>
            </p:cNvPr>
            <p:cNvPicPr>
              <a:picLocks noChangeAspect="1"/>
            </p:cNvPicPr>
            <p:nvPr/>
          </p:nvPicPr>
          <p:blipFill>
            <a:blip r:embed="rId3"/>
            <a:stretch>
              <a:fillRect/>
            </a:stretch>
          </p:blipFill>
          <p:spPr>
            <a:xfrm>
              <a:off x="5580112" y="2285873"/>
              <a:ext cx="2286255" cy="2286255"/>
            </a:xfrm>
            <a:prstGeom prst="ellipse">
              <a:avLst/>
            </a:prstGeom>
          </p:spPr>
        </p:pic>
        <p:sp>
          <p:nvSpPr>
            <p:cNvPr id="10" name="ZoneTexte 9">
              <a:extLst>
                <a:ext uri="{FF2B5EF4-FFF2-40B4-BE49-F238E27FC236}">
                  <a16:creationId xmlns:a16="http://schemas.microsoft.com/office/drawing/2014/main" id="{B4346104-3DFC-4D2B-80C5-26B6DE9A7FE8}"/>
                </a:ext>
              </a:extLst>
            </p:cNvPr>
            <p:cNvSpPr txBox="1"/>
            <p:nvPr/>
          </p:nvSpPr>
          <p:spPr>
            <a:xfrm>
              <a:off x="4985423" y="4678958"/>
              <a:ext cx="3816424" cy="923330"/>
            </a:xfrm>
            <a:prstGeom prst="rect">
              <a:avLst/>
            </a:prstGeom>
            <a:noFill/>
          </p:spPr>
          <p:txBody>
            <a:bodyPr wrap="square" rtlCol="0">
              <a:spAutoFit/>
            </a:bodyPr>
            <a:lstStyle/>
            <a:p>
              <a:r>
                <a:rPr lang="fr-CH" i="1" dirty="0"/>
                <a:t>Nous sommes-là pour vous aider dans cette tâche et répondre à vos questions.</a:t>
              </a:r>
            </a:p>
          </p:txBody>
        </p:sp>
      </p:grpSp>
      <p:grpSp>
        <p:nvGrpSpPr>
          <p:cNvPr id="12" name="Groupe 11">
            <a:extLst>
              <a:ext uri="{FF2B5EF4-FFF2-40B4-BE49-F238E27FC236}">
                <a16:creationId xmlns:a16="http://schemas.microsoft.com/office/drawing/2014/main" id="{2A6FAAFE-ECFB-4D23-B1EE-C3BA66061E26}"/>
              </a:ext>
            </a:extLst>
          </p:cNvPr>
          <p:cNvGrpSpPr/>
          <p:nvPr/>
        </p:nvGrpSpPr>
        <p:grpSpPr>
          <a:xfrm>
            <a:off x="884863" y="2285873"/>
            <a:ext cx="4032250" cy="3594174"/>
            <a:chOff x="884863" y="2285873"/>
            <a:chExt cx="4032250" cy="3594174"/>
          </a:xfrm>
        </p:grpSpPr>
        <p:pic>
          <p:nvPicPr>
            <p:cNvPr id="8" name="Image 7">
              <a:extLst>
                <a:ext uri="{FF2B5EF4-FFF2-40B4-BE49-F238E27FC236}">
                  <a16:creationId xmlns:a16="http://schemas.microsoft.com/office/drawing/2014/main" id="{1B60E3D8-18A0-4206-8EFC-C8C288F16F96}"/>
                </a:ext>
              </a:extLst>
            </p:cNvPr>
            <p:cNvPicPr>
              <a:picLocks noChangeAspect="1"/>
            </p:cNvPicPr>
            <p:nvPr/>
          </p:nvPicPr>
          <p:blipFill rotWithShape="1">
            <a:blip r:embed="rId4"/>
            <a:srcRect t="22700" b="20601"/>
            <a:stretch/>
          </p:blipFill>
          <p:spPr>
            <a:xfrm>
              <a:off x="884863" y="2285873"/>
              <a:ext cx="4032250" cy="2286254"/>
            </a:xfrm>
            <a:prstGeom prst="rect">
              <a:avLst/>
            </a:prstGeom>
          </p:spPr>
        </p:pic>
        <p:sp>
          <p:nvSpPr>
            <p:cNvPr id="11" name="ZoneTexte 10">
              <a:extLst>
                <a:ext uri="{FF2B5EF4-FFF2-40B4-BE49-F238E27FC236}">
                  <a16:creationId xmlns:a16="http://schemas.microsoft.com/office/drawing/2014/main" id="{649022B2-0B93-4D57-9DA2-B48C18A3EEA6}"/>
                </a:ext>
              </a:extLst>
            </p:cNvPr>
            <p:cNvSpPr txBox="1"/>
            <p:nvPr/>
          </p:nvSpPr>
          <p:spPr>
            <a:xfrm>
              <a:off x="992776" y="4679718"/>
              <a:ext cx="3816424" cy="1200329"/>
            </a:xfrm>
            <a:prstGeom prst="rect">
              <a:avLst/>
            </a:prstGeom>
            <a:noFill/>
          </p:spPr>
          <p:txBody>
            <a:bodyPr wrap="square" rtlCol="0">
              <a:spAutoFit/>
            </a:bodyPr>
            <a:lstStyle/>
            <a:p>
              <a:r>
                <a:rPr lang="fr-CH" i="1" dirty="0"/>
                <a:t>Vous représentez les ressources humaines. Travaillez en équipe afin d’accompagner au mieux les collaborateur-</a:t>
              </a:r>
              <a:r>
                <a:rPr lang="fr-CH" i="1" dirty="0" err="1"/>
                <a:t>trice</a:t>
              </a:r>
              <a:r>
                <a:rPr lang="fr-CH" i="1" dirty="0"/>
                <a:t>-s.</a:t>
              </a:r>
            </a:p>
          </p:txBody>
        </p:sp>
      </p:grpSp>
      <p:sp>
        <p:nvSpPr>
          <p:cNvPr id="3" name="Espace réservé du pied de page 2">
            <a:extLst>
              <a:ext uri="{FF2B5EF4-FFF2-40B4-BE49-F238E27FC236}">
                <a16:creationId xmlns:a16="http://schemas.microsoft.com/office/drawing/2014/main" id="{52134587-9653-4C87-B0BA-F4B6D5F337A2}"/>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4087969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Déclaration accident</a:t>
            </a:r>
          </a:p>
        </p:txBody>
      </p:sp>
      <p:pic>
        <p:nvPicPr>
          <p:cNvPr id="3" name="Image 2">
            <a:extLst>
              <a:ext uri="{FF2B5EF4-FFF2-40B4-BE49-F238E27FC236}">
                <a16:creationId xmlns:a16="http://schemas.microsoft.com/office/drawing/2014/main" id="{206A00BA-A36B-4462-9371-3E0315A036E3}"/>
              </a:ext>
            </a:extLst>
          </p:cNvPr>
          <p:cNvPicPr>
            <a:picLocks noChangeAspect="1"/>
          </p:cNvPicPr>
          <p:nvPr/>
        </p:nvPicPr>
        <p:blipFill>
          <a:blip r:embed="rId4" cstate="print">
            <a:duotone>
              <a:prstClr val="black"/>
              <a:srgbClr val="3C8A2E">
                <a:tint val="45000"/>
                <a:satMod val="400000"/>
              </a:srgbClr>
            </a:duotone>
            <a:extLst>
              <a:ext uri="{28A0092B-C50C-407E-A947-70E740481C1C}">
                <a14:useLocalDpi xmlns:a14="http://schemas.microsoft.com/office/drawing/2010/main" val="0"/>
              </a:ext>
            </a:extLst>
          </a:blip>
          <a:stretch>
            <a:fillRect/>
          </a:stretch>
        </p:blipFill>
        <p:spPr>
          <a:xfrm>
            <a:off x="1980457" y="4955307"/>
            <a:ext cx="1013434" cy="1019095"/>
          </a:xfrm>
          <a:prstGeom prst="rect">
            <a:avLst/>
          </a:prstGeom>
        </p:spPr>
      </p:pic>
      <p:sp>
        <p:nvSpPr>
          <p:cNvPr id="8" name="Bulle narrative : rectangle à coins arrondis 7">
            <a:extLst>
              <a:ext uri="{FF2B5EF4-FFF2-40B4-BE49-F238E27FC236}">
                <a16:creationId xmlns:a16="http://schemas.microsoft.com/office/drawing/2014/main" id="{3E3E8602-3290-4D5F-9EA9-981EC19B5CA2}"/>
              </a:ext>
            </a:extLst>
          </p:cNvPr>
          <p:cNvSpPr/>
          <p:nvPr/>
        </p:nvSpPr>
        <p:spPr>
          <a:xfrm rot="671627">
            <a:off x="2602461" y="2030959"/>
            <a:ext cx="5126857" cy="2467099"/>
          </a:xfrm>
          <a:prstGeom prst="wedgeRoundRectCallout">
            <a:avLst>
              <a:gd name="adj1" fmla="val -33356"/>
              <a:gd name="adj2" fmla="val 81782"/>
              <a:gd name="adj3" fmla="val 16667"/>
            </a:avLst>
          </a:prstGeom>
          <a:ln>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2000" dirty="0">
                <a:solidFill>
                  <a:srgbClr val="3C8A2E"/>
                </a:solidFill>
              </a:rPr>
              <a:t>Bonjour ! Je me permets de vous contacter car j’ai fait une mauvaise chute et mon médecin m’a dit que je devais faire une déclaration accident. Pouvons-nous prendre rendez-vous ?</a:t>
            </a:r>
          </a:p>
        </p:txBody>
      </p:sp>
      <p:sp>
        <p:nvSpPr>
          <p:cNvPr id="2" name="Espace réservé du numéro de diapositive 1">
            <a:extLst>
              <a:ext uri="{FF2B5EF4-FFF2-40B4-BE49-F238E27FC236}">
                <a16:creationId xmlns:a16="http://schemas.microsoft.com/office/drawing/2014/main" id="{B78AEFAC-17E1-4463-A042-9BE3FC4E9A7F}"/>
              </a:ext>
            </a:extLst>
          </p:cNvPr>
          <p:cNvSpPr>
            <a:spLocks noGrp="1"/>
          </p:cNvSpPr>
          <p:nvPr>
            <p:ph type="sldNum" sz="quarter" idx="11"/>
          </p:nvPr>
        </p:nvSpPr>
        <p:spPr/>
        <p:txBody>
          <a:bodyPr/>
          <a:lstStyle/>
          <a:p>
            <a:pPr>
              <a:defRPr/>
            </a:pPr>
            <a:fld id="{E7982D08-3FAE-466B-8ECC-ECD8E6C0B0B1}" type="slidenum">
              <a:rPr lang="fr-CH" smtClean="0"/>
              <a:pPr>
                <a:defRPr/>
              </a:pPr>
              <a:t>40</a:t>
            </a:fld>
            <a:endParaRPr lang="fr-CH"/>
          </a:p>
        </p:txBody>
      </p:sp>
      <p:sp>
        <p:nvSpPr>
          <p:cNvPr id="4" name="Espace réservé du pied de page 3">
            <a:extLst>
              <a:ext uri="{FF2B5EF4-FFF2-40B4-BE49-F238E27FC236}">
                <a16:creationId xmlns:a16="http://schemas.microsoft.com/office/drawing/2014/main" id="{7B107B8D-A0D1-4744-87A4-7B679D1D4CDF}"/>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99464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Déclaration accident</a:t>
            </a:r>
          </a:p>
        </p:txBody>
      </p:sp>
      <p:pic>
        <p:nvPicPr>
          <p:cNvPr id="9" name="Image 8">
            <a:extLst>
              <a:ext uri="{FF2B5EF4-FFF2-40B4-BE49-F238E27FC236}">
                <a16:creationId xmlns:a16="http://schemas.microsoft.com/office/drawing/2014/main" id="{4BB44BFD-C7D6-40D2-99CD-A96029CF45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06" y="2000520"/>
            <a:ext cx="692696" cy="692696"/>
          </a:xfrm>
          <a:prstGeom prst="rect">
            <a:avLst/>
          </a:prstGeom>
        </p:spPr>
      </p:pic>
      <p:sp>
        <p:nvSpPr>
          <p:cNvPr id="10" name="ZoneTexte 9">
            <a:extLst>
              <a:ext uri="{FF2B5EF4-FFF2-40B4-BE49-F238E27FC236}">
                <a16:creationId xmlns:a16="http://schemas.microsoft.com/office/drawing/2014/main" id="{F5614E15-CF40-4980-8575-908132C02FA1}"/>
              </a:ext>
            </a:extLst>
          </p:cNvPr>
          <p:cNvSpPr txBox="1"/>
          <p:nvPr/>
        </p:nvSpPr>
        <p:spPr>
          <a:xfrm>
            <a:off x="1000702" y="2162202"/>
            <a:ext cx="531440" cy="369332"/>
          </a:xfrm>
          <a:prstGeom prst="rect">
            <a:avLst/>
          </a:prstGeom>
          <a:noFill/>
        </p:spPr>
        <p:txBody>
          <a:bodyPr wrap="square" rtlCol="0">
            <a:spAutoFit/>
          </a:bodyPr>
          <a:lstStyle/>
          <a:p>
            <a:r>
              <a:rPr lang="fr-CH" b="1" dirty="0"/>
              <a:t>10’</a:t>
            </a:r>
          </a:p>
        </p:txBody>
      </p:sp>
      <p:sp>
        <p:nvSpPr>
          <p:cNvPr id="11" name="ZoneTexte 10">
            <a:extLst>
              <a:ext uri="{FF2B5EF4-FFF2-40B4-BE49-F238E27FC236}">
                <a16:creationId xmlns:a16="http://schemas.microsoft.com/office/drawing/2014/main" id="{7E70F345-B51D-43A6-90F6-5A4097612FD8}"/>
              </a:ext>
            </a:extLst>
          </p:cNvPr>
          <p:cNvSpPr txBox="1"/>
          <p:nvPr/>
        </p:nvSpPr>
        <p:spPr>
          <a:xfrm>
            <a:off x="253414" y="2972386"/>
            <a:ext cx="4678625" cy="1631216"/>
          </a:xfrm>
          <a:prstGeom prst="rect">
            <a:avLst/>
          </a:prstGeom>
          <a:noFill/>
        </p:spPr>
        <p:txBody>
          <a:bodyPr wrap="square" rtlCol="0">
            <a:spAutoFit/>
          </a:bodyPr>
          <a:lstStyle/>
          <a:p>
            <a:pPr algn="just">
              <a:spcBef>
                <a:spcPts val="600"/>
              </a:spcBef>
              <a:spcAft>
                <a:spcPts val="600"/>
              </a:spcAft>
            </a:pPr>
            <a:r>
              <a:rPr lang="fr-CH" dirty="0"/>
              <a:t>Prenez la déclaration accident de </a:t>
            </a:r>
            <a:br>
              <a:rPr lang="fr-CH" dirty="0"/>
            </a:br>
            <a:r>
              <a:rPr lang="fr-CH" dirty="0"/>
              <a:t>M. Bonjour.</a:t>
            </a:r>
          </a:p>
          <a:p>
            <a:pPr algn="just">
              <a:spcBef>
                <a:spcPts val="600"/>
              </a:spcBef>
              <a:spcAft>
                <a:spcPts val="600"/>
              </a:spcAft>
            </a:pPr>
            <a:r>
              <a:rPr lang="fr-CH" dirty="0"/>
              <a:t>- A l’aide du formulaire, posez les questions nécessaires à M. Bonjour pour compléter la déclaration.</a:t>
            </a:r>
          </a:p>
        </p:txBody>
      </p:sp>
      <p:sp>
        <p:nvSpPr>
          <p:cNvPr id="12" name="ZoneTexte 11">
            <a:extLst>
              <a:ext uri="{FF2B5EF4-FFF2-40B4-BE49-F238E27FC236}">
                <a16:creationId xmlns:a16="http://schemas.microsoft.com/office/drawing/2014/main" id="{2C82A170-A234-458F-AD2F-7DCF7684C552}"/>
              </a:ext>
            </a:extLst>
          </p:cNvPr>
          <p:cNvSpPr txBox="1"/>
          <p:nvPr/>
        </p:nvSpPr>
        <p:spPr>
          <a:xfrm>
            <a:off x="2696597" y="1978507"/>
            <a:ext cx="1642084" cy="646331"/>
          </a:xfrm>
          <a:prstGeom prst="rect">
            <a:avLst/>
          </a:prstGeom>
          <a:noFill/>
        </p:spPr>
        <p:txBody>
          <a:bodyPr wrap="square" rtlCol="0">
            <a:spAutoFit/>
          </a:bodyPr>
          <a:lstStyle/>
          <a:p>
            <a:pPr algn="ctr"/>
            <a:r>
              <a:rPr lang="fr-CH" b="1" dirty="0" err="1"/>
              <a:t>Un-e</a:t>
            </a:r>
            <a:r>
              <a:rPr lang="fr-CH" b="1" dirty="0"/>
              <a:t> volontaire</a:t>
            </a:r>
          </a:p>
        </p:txBody>
      </p:sp>
      <p:pic>
        <p:nvPicPr>
          <p:cNvPr id="13" name="Image 12">
            <a:extLst>
              <a:ext uri="{FF2B5EF4-FFF2-40B4-BE49-F238E27FC236}">
                <a16:creationId xmlns:a16="http://schemas.microsoft.com/office/drawing/2014/main" id="{6D813BC5-FC8B-452A-9410-A856F652D5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50" y="2101213"/>
            <a:ext cx="755576" cy="400920"/>
          </a:xfrm>
          <a:prstGeom prst="rect">
            <a:avLst/>
          </a:prstGeom>
        </p:spPr>
      </p:pic>
      <p:pic>
        <p:nvPicPr>
          <p:cNvPr id="15" name="Image 14" descr="Une image contenant jaune&#10;&#10;Description générée automatiquement">
            <a:extLst>
              <a:ext uri="{FF2B5EF4-FFF2-40B4-BE49-F238E27FC236}">
                <a16:creationId xmlns:a16="http://schemas.microsoft.com/office/drawing/2014/main" id="{5AF5893D-37B4-4A45-8BFF-68379581FD42}"/>
              </a:ext>
            </a:extLst>
          </p:cNvPr>
          <p:cNvPicPr>
            <a:picLocks noChangeAspect="1"/>
          </p:cNvPicPr>
          <p:nvPr/>
        </p:nvPicPr>
        <p:blipFill rotWithShape="1">
          <a:blip r:embed="rId6">
            <a:extLst>
              <a:ext uri="{28A0092B-C50C-407E-A947-70E740481C1C}">
                <a14:useLocalDpi xmlns:a14="http://schemas.microsoft.com/office/drawing/2010/main" val="0"/>
              </a:ext>
            </a:extLst>
          </a:blip>
          <a:srcRect l="29491" r="30312"/>
          <a:stretch/>
        </p:blipFill>
        <p:spPr>
          <a:xfrm>
            <a:off x="5624735" y="1700808"/>
            <a:ext cx="2882924" cy="4791565"/>
          </a:xfrm>
          <a:prstGeom prst="rect">
            <a:avLst/>
          </a:prstGeom>
        </p:spPr>
      </p:pic>
      <p:sp>
        <p:nvSpPr>
          <p:cNvPr id="2" name="Espace réservé du numéro de diapositive 1">
            <a:extLst>
              <a:ext uri="{FF2B5EF4-FFF2-40B4-BE49-F238E27FC236}">
                <a16:creationId xmlns:a16="http://schemas.microsoft.com/office/drawing/2014/main" id="{C98CAA85-964E-49E1-BE1B-968AD644B6DD}"/>
              </a:ext>
            </a:extLst>
          </p:cNvPr>
          <p:cNvSpPr>
            <a:spLocks noGrp="1"/>
          </p:cNvSpPr>
          <p:nvPr>
            <p:ph type="sldNum" sz="quarter" idx="11"/>
          </p:nvPr>
        </p:nvSpPr>
        <p:spPr/>
        <p:txBody>
          <a:bodyPr/>
          <a:lstStyle/>
          <a:p>
            <a:pPr>
              <a:defRPr/>
            </a:pPr>
            <a:fld id="{E7982D08-3FAE-466B-8ECC-ECD8E6C0B0B1}" type="slidenum">
              <a:rPr lang="fr-CH" smtClean="0"/>
              <a:pPr>
                <a:defRPr/>
              </a:pPr>
              <a:t>41</a:t>
            </a:fld>
            <a:endParaRPr lang="fr-CH"/>
          </a:p>
        </p:txBody>
      </p:sp>
      <p:sp>
        <p:nvSpPr>
          <p:cNvPr id="3" name="Espace réservé du pied de page 2">
            <a:extLst>
              <a:ext uri="{FF2B5EF4-FFF2-40B4-BE49-F238E27FC236}">
                <a16:creationId xmlns:a16="http://schemas.microsoft.com/office/drawing/2014/main" id="{62A82FAB-2E72-478D-9D7C-52A626C5452F}"/>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704232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APG Paternité</a:t>
            </a:r>
          </a:p>
        </p:txBody>
      </p:sp>
      <p:pic>
        <p:nvPicPr>
          <p:cNvPr id="6" name="Image 5" descr="Une image contenant texte&#10;&#10;Description générée automatiquement">
            <a:extLst>
              <a:ext uri="{FF2B5EF4-FFF2-40B4-BE49-F238E27FC236}">
                <a16:creationId xmlns:a16="http://schemas.microsoft.com/office/drawing/2014/main" id="{23458B69-FCA0-4E42-B569-CF6EB7161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102" y="1628800"/>
            <a:ext cx="6785795" cy="4897657"/>
          </a:xfrm>
          <a:prstGeom prst="rect">
            <a:avLst/>
          </a:prstGeom>
        </p:spPr>
      </p:pic>
      <p:sp>
        <p:nvSpPr>
          <p:cNvPr id="2" name="Espace réservé du numéro de diapositive 1">
            <a:extLst>
              <a:ext uri="{FF2B5EF4-FFF2-40B4-BE49-F238E27FC236}">
                <a16:creationId xmlns:a16="http://schemas.microsoft.com/office/drawing/2014/main" id="{24B3D61E-0E65-486A-A0F2-51A5D6F4FBD4}"/>
              </a:ext>
            </a:extLst>
          </p:cNvPr>
          <p:cNvSpPr>
            <a:spLocks noGrp="1"/>
          </p:cNvSpPr>
          <p:nvPr>
            <p:ph type="sldNum" sz="quarter" idx="11"/>
          </p:nvPr>
        </p:nvSpPr>
        <p:spPr/>
        <p:txBody>
          <a:bodyPr/>
          <a:lstStyle/>
          <a:p>
            <a:pPr>
              <a:defRPr/>
            </a:pPr>
            <a:fld id="{E7982D08-3FAE-466B-8ECC-ECD8E6C0B0B1}" type="slidenum">
              <a:rPr lang="fr-CH" smtClean="0"/>
              <a:pPr>
                <a:defRPr/>
              </a:pPr>
              <a:t>42</a:t>
            </a:fld>
            <a:endParaRPr lang="fr-CH"/>
          </a:p>
        </p:txBody>
      </p:sp>
      <p:sp>
        <p:nvSpPr>
          <p:cNvPr id="3" name="Espace réservé du pied de page 2">
            <a:extLst>
              <a:ext uri="{FF2B5EF4-FFF2-40B4-BE49-F238E27FC236}">
                <a16:creationId xmlns:a16="http://schemas.microsoft.com/office/drawing/2014/main" id="{1E66E194-CC4C-4498-9936-EA4B2CD592A9}"/>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382619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APG Paternité</a:t>
            </a:r>
          </a:p>
        </p:txBody>
      </p:sp>
      <p:pic>
        <p:nvPicPr>
          <p:cNvPr id="3" name="Image 2" descr="Une image contenant texte&#10;&#10;Description générée automatiquement">
            <a:extLst>
              <a:ext uri="{FF2B5EF4-FFF2-40B4-BE49-F238E27FC236}">
                <a16:creationId xmlns:a16="http://schemas.microsoft.com/office/drawing/2014/main" id="{E656FFC2-B06F-4A25-AB8B-484B3793B583}"/>
              </a:ext>
            </a:extLst>
          </p:cNvPr>
          <p:cNvPicPr>
            <a:picLocks noChangeAspect="1"/>
          </p:cNvPicPr>
          <p:nvPr/>
        </p:nvPicPr>
        <p:blipFill rotWithShape="1">
          <a:blip r:embed="rId4">
            <a:extLst>
              <a:ext uri="{28A0092B-C50C-407E-A947-70E740481C1C}">
                <a14:useLocalDpi xmlns:a14="http://schemas.microsoft.com/office/drawing/2010/main" val="0"/>
              </a:ext>
            </a:extLst>
          </a:blip>
          <a:srcRect b="32204"/>
          <a:stretch/>
        </p:blipFill>
        <p:spPr>
          <a:xfrm>
            <a:off x="1403648" y="1556792"/>
            <a:ext cx="5760640" cy="5186380"/>
          </a:xfrm>
          <a:prstGeom prst="rect">
            <a:avLst/>
          </a:prstGeom>
        </p:spPr>
      </p:pic>
      <p:sp>
        <p:nvSpPr>
          <p:cNvPr id="2" name="Espace réservé du numéro de diapositive 1">
            <a:extLst>
              <a:ext uri="{FF2B5EF4-FFF2-40B4-BE49-F238E27FC236}">
                <a16:creationId xmlns:a16="http://schemas.microsoft.com/office/drawing/2014/main" id="{F11C2FFA-178B-4BAC-A28A-53132ABBE2A5}"/>
              </a:ext>
            </a:extLst>
          </p:cNvPr>
          <p:cNvSpPr>
            <a:spLocks noGrp="1"/>
          </p:cNvSpPr>
          <p:nvPr>
            <p:ph type="sldNum" sz="quarter" idx="11"/>
          </p:nvPr>
        </p:nvSpPr>
        <p:spPr/>
        <p:txBody>
          <a:bodyPr/>
          <a:lstStyle/>
          <a:p>
            <a:pPr>
              <a:defRPr/>
            </a:pPr>
            <a:fld id="{E7982D08-3FAE-466B-8ECC-ECD8E6C0B0B1}" type="slidenum">
              <a:rPr lang="fr-CH" smtClean="0"/>
              <a:pPr>
                <a:defRPr/>
              </a:pPr>
              <a:t>43</a:t>
            </a:fld>
            <a:endParaRPr lang="fr-CH"/>
          </a:p>
        </p:txBody>
      </p:sp>
      <p:sp>
        <p:nvSpPr>
          <p:cNvPr id="4" name="Espace réservé du pied de page 3">
            <a:extLst>
              <a:ext uri="{FF2B5EF4-FFF2-40B4-BE49-F238E27FC236}">
                <a16:creationId xmlns:a16="http://schemas.microsoft.com/office/drawing/2014/main" id="{085D596C-5F5F-4EFD-AEBB-84537908A529}"/>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625229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APG Paternité - Exercice</a:t>
            </a:r>
          </a:p>
        </p:txBody>
      </p:sp>
      <p:pic>
        <p:nvPicPr>
          <p:cNvPr id="10" name="Image 9">
            <a:extLst>
              <a:ext uri="{FF2B5EF4-FFF2-40B4-BE49-F238E27FC236}">
                <a16:creationId xmlns:a16="http://schemas.microsoft.com/office/drawing/2014/main" id="{A79AD3B8-3620-481A-B325-6C116AEA0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06" y="2000520"/>
            <a:ext cx="692696" cy="692696"/>
          </a:xfrm>
          <a:prstGeom prst="rect">
            <a:avLst/>
          </a:prstGeom>
        </p:spPr>
      </p:pic>
      <p:sp>
        <p:nvSpPr>
          <p:cNvPr id="11" name="ZoneTexte 10">
            <a:extLst>
              <a:ext uri="{FF2B5EF4-FFF2-40B4-BE49-F238E27FC236}">
                <a16:creationId xmlns:a16="http://schemas.microsoft.com/office/drawing/2014/main" id="{EC8C7CC2-88E9-4050-8D5E-79CB3A425110}"/>
              </a:ext>
            </a:extLst>
          </p:cNvPr>
          <p:cNvSpPr txBox="1"/>
          <p:nvPr/>
        </p:nvSpPr>
        <p:spPr>
          <a:xfrm>
            <a:off x="1000702" y="2162202"/>
            <a:ext cx="531440" cy="369332"/>
          </a:xfrm>
          <a:prstGeom prst="rect">
            <a:avLst/>
          </a:prstGeom>
          <a:noFill/>
        </p:spPr>
        <p:txBody>
          <a:bodyPr wrap="square" rtlCol="0">
            <a:spAutoFit/>
          </a:bodyPr>
          <a:lstStyle/>
          <a:p>
            <a:r>
              <a:rPr lang="fr-CH" b="1" dirty="0"/>
              <a:t>15’</a:t>
            </a:r>
          </a:p>
        </p:txBody>
      </p:sp>
      <p:sp>
        <p:nvSpPr>
          <p:cNvPr id="12" name="ZoneTexte 11">
            <a:extLst>
              <a:ext uri="{FF2B5EF4-FFF2-40B4-BE49-F238E27FC236}">
                <a16:creationId xmlns:a16="http://schemas.microsoft.com/office/drawing/2014/main" id="{8F7DA28E-76DB-4500-8E75-A65AFEB9BEF3}"/>
              </a:ext>
            </a:extLst>
          </p:cNvPr>
          <p:cNvSpPr txBox="1"/>
          <p:nvPr/>
        </p:nvSpPr>
        <p:spPr>
          <a:xfrm>
            <a:off x="253414" y="2972386"/>
            <a:ext cx="4678625" cy="1631216"/>
          </a:xfrm>
          <a:prstGeom prst="rect">
            <a:avLst/>
          </a:prstGeom>
          <a:noFill/>
        </p:spPr>
        <p:txBody>
          <a:bodyPr wrap="square" rtlCol="0">
            <a:spAutoFit/>
          </a:bodyPr>
          <a:lstStyle/>
          <a:p>
            <a:pPr algn="just">
              <a:spcBef>
                <a:spcPts val="600"/>
              </a:spcBef>
              <a:spcAft>
                <a:spcPts val="600"/>
              </a:spcAft>
            </a:pPr>
            <a:r>
              <a:rPr lang="fr-CH" dirty="0"/>
              <a:t>Préparez le courrier :</a:t>
            </a:r>
          </a:p>
          <a:p>
            <a:pPr marL="285750" indent="-285750" algn="just">
              <a:spcBef>
                <a:spcPts val="600"/>
              </a:spcBef>
              <a:spcAft>
                <a:spcPts val="600"/>
              </a:spcAft>
              <a:buFont typeface="Arial" panose="020B0604020202020204" pitchFamily="34" charset="0"/>
              <a:buChar char="•"/>
            </a:pPr>
            <a:r>
              <a:rPr lang="fr-CH" dirty="0"/>
              <a:t>A l’aide de la directive relative aux modalités d’octroi du congé paternité, complétez la lettre qui sera envoyée par le chef de Service.</a:t>
            </a:r>
          </a:p>
        </p:txBody>
      </p:sp>
      <p:pic>
        <p:nvPicPr>
          <p:cNvPr id="6" name="Image 5">
            <a:extLst>
              <a:ext uri="{FF2B5EF4-FFF2-40B4-BE49-F238E27FC236}">
                <a16:creationId xmlns:a16="http://schemas.microsoft.com/office/drawing/2014/main" id="{857EC6BB-23AF-4C2C-981F-9DA1F5C484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50" y="2101213"/>
            <a:ext cx="755576" cy="400920"/>
          </a:xfrm>
          <a:prstGeom prst="rect">
            <a:avLst/>
          </a:prstGeom>
        </p:spPr>
      </p:pic>
      <p:sp>
        <p:nvSpPr>
          <p:cNvPr id="16" name="ZoneTexte 15">
            <a:extLst>
              <a:ext uri="{FF2B5EF4-FFF2-40B4-BE49-F238E27FC236}">
                <a16:creationId xmlns:a16="http://schemas.microsoft.com/office/drawing/2014/main" id="{F2237491-2F11-462A-8599-A141C0DA6DA5}"/>
              </a:ext>
            </a:extLst>
          </p:cNvPr>
          <p:cNvSpPr txBox="1"/>
          <p:nvPr/>
        </p:nvSpPr>
        <p:spPr>
          <a:xfrm>
            <a:off x="2706344" y="2117007"/>
            <a:ext cx="1642084" cy="369332"/>
          </a:xfrm>
          <a:prstGeom prst="rect">
            <a:avLst/>
          </a:prstGeom>
          <a:noFill/>
        </p:spPr>
        <p:txBody>
          <a:bodyPr wrap="square" rtlCol="0">
            <a:spAutoFit/>
          </a:bodyPr>
          <a:lstStyle/>
          <a:p>
            <a:r>
              <a:rPr lang="fr-CH" b="1" dirty="0"/>
              <a:t>Par table</a:t>
            </a:r>
          </a:p>
        </p:txBody>
      </p:sp>
      <p:pic>
        <p:nvPicPr>
          <p:cNvPr id="4" name="Image 3">
            <a:extLst>
              <a:ext uri="{FF2B5EF4-FFF2-40B4-BE49-F238E27FC236}">
                <a16:creationId xmlns:a16="http://schemas.microsoft.com/office/drawing/2014/main" id="{EA8F70A0-0C12-4804-8587-3B0C9951886C}"/>
              </a:ext>
            </a:extLst>
          </p:cNvPr>
          <p:cNvPicPr>
            <a:picLocks noChangeAspect="1"/>
          </p:cNvPicPr>
          <p:nvPr/>
        </p:nvPicPr>
        <p:blipFill>
          <a:blip r:embed="rId6"/>
          <a:stretch>
            <a:fillRect/>
          </a:stretch>
        </p:blipFill>
        <p:spPr>
          <a:xfrm>
            <a:off x="5262469" y="1476423"/>
            <a:ext cx="3573525" cy="5273494"/>
          </a:xfrm>
          <a:prstGeom prst="rect">
            <a:avLst/>
          </a:prstGeom>
        </p:spPr>
      </p:pic>
      <p:sp>
        <p:nvSpPr>
          <p:cNvPr id="2" name="Espace réservé du numéro de diapositive 1">
            <a:extLst>
              <a:ext uri="{FF2B5EF4-FFF2-40B4-BE49-F238E27FC236}">
                <a16:creationId xmlns:a16="http://schemas.microsoft.com/office/drawing/2014/main" id="{EB78B5F6-FBC0-4792-A09B-A517149401DA}"/>
              </a:ext>
            </a:extLst>
          </p:cNvPr>
          <p:cNvSpPr>
            <a:spLocks noGrp="1"/>
          </p:cNvSpPr>
          <p:nvPr>
            <p:ph type="sldNum" sz="quarter" idx="11"/>
          </p:nvPr>
        </p:nvSpPr>
        <p:spPr/>
        <p:txBody>
          <a:bodyPr/>
          <a:lstStyle/>
          <a:p>
            <a:pPr>
              <a:defRPr/>
            </a:pPr>
            <a:fld id="{E7982D08-3FAE-466B-8ECC-ECD8E6C0B0B1}" type="slidenum">
              <a:rPr lang="fr-CH" smtClean="0"/>
              <a:pPr>
                <a:defRPr/>
              </a:pPr>
              <a:t>44</a:t>
            </a:fld>
            <a:endParaRPr lang="fr-CH"/>
          </a:p>
        </p:txBody>
      </p:sp>
      <p:sp>
        <p:nvSpPr>
          <p:cNvPr id="3" name="Espace réservé du pied de page 2">
            <a:extLst>
              <a:ext uri="{FF2B5EF4-FFF2-40B4-BE49-F238E27FC236}">
                <a16:creationId xmlns:a16="http://schemas.microsoft.com/office/drawing/2014/main" id="{1BCA10EA-A6AC-4A67-A561-848E5FA19ED2}"/>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4103908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APG Paternité : Correction exercice</a:t>
            </a:r>
          </a:p>
        </p:txBody>
      </p:sp>
      <p:pic>
        <p:nvPicPr>
          <p:cNvPr id="3" name="Image 2">
            <a:extLst>
              <a:ext uri="{FF2B5EF4-FFF2-40B4-BE49-F238E27FC236}">
                <a16:creationId xmlns:a16="http://schemas.microsoft.com/office/drawing/2014/main" id="{BE43D60A-085B-48C3-8898-2ACDA3D66D2A}"/>
              </a:ext>
            </a:extLst>
          </p:cNvPr>
          <p:cNvPicPr>
            <a:picLocks noChangeAspect="1"/>
          </p:cNvPicPr>
          <p:nvPr/>
        </p:nvPicPr>
        <p:blipFill>
          <a:blip r:embed="rId4"/>
          <a:stretch>
            <a:fillRect/>
          </a:stretch>
        </p:blipFill>
        <p:spPr>
          <a:xfrm>
            <a:off x="2483768" y="2060848"/>
            <a:ext cx="3677163" cy="371527"/>
          </a:xfrm>
          <a:prstGeom prst="rect">
            <a:avLst/>
          </a:prstGeom>
        </p:spPr>
      </p:pic>
      <p:pic>
        <p:nvPicPr>
          <p:cNvPr id="9" name="Image 8">
            <a:extLst>
              <a:ext uri="{FF2B5EF4-FFF2-40B4-BE49-F238E27FC236}">
                <a16:creationId xmlns:a16="http://schemas.microsoft.com/office/drawing/2014/main" id="{FC19933F-7392-44AA-9204-11DA497E39A4}"/>
              </a:ext>
            </a:extLst>
          </p:cNvPr>
          <p:cNvPicPr>
            <a:picLocks noChangeAspect="1"/>
          </p:cNvPicPr>
          <p:nvPr/>
        </p:nvPicPr>
        <p:blipFill>
          <a:blip r:embed="rId5"/>
          <a:stretch>
            <a:fillRect/>
          </a:stretch>
        </p:blipFill>
        <p:spPr>
          <a:xfrm>
            <a:off x="2864821" y="2535391"/>
            <a:ext cx="2915057" cy="352474"/>
          </a:xfrm>
          <a:prstGeom prst="rect">
            <a:avLst/>
          </a:prstGeom>
        </p:spPr>
      </p:pic>
      <p:pic>
        <p:nvPicPr>
          <p:cNvPr id="15" name="Image 14">
            <a:extLst>
              <a:ext uri="{FF2B5EF4-FFF2-40B4-BE49-F238E27FC236}">
                <a16:creationId xmlns:a16="http://schemas.microsoft.com/office/drawing/2014/main" id="{F3541732-D53E-4CC9-9D08-5629C3C04BD5}"/>
              </a:ext>
            </a:extLst>
          </p:cNvPr>
          <p:cNvPicPr>
            <a:picLocks noChangeAspect="1"/>
          </p:cNvPicPr>
          <p:nvPr/>
        </p:nvPicPr>
        <p:blipFill>
          <a:blip r:embed="rId6"/>
          <a:stretch>
            <a:fillRect/>
          </a:stretch>
        </p:blipFill>
        <p:spPr>
          <a:xfrm>
            <a:off x="3203006" y="2990881"/>
            <a:ext cx="2238687" cy="314369"/>
          </a:xfrm>
          <a:prstGeom prst="rect">
            <a:avLst/>
          </a:prstGeom>
        </p:spPr>
      </p:pic>
      <p:pic>
        <p:nvPicPr>
          <p:cNvPr id="22" name="Image 21">
            <a:extLst>
              <a:ext uri="{FF2B5EF4-FFF2-40B4-BE49-F238E27FC236}">
                <a16:creationId xmlns:a16="http://schemas.microsoft.com/office/drawing/2014/main" id="{74883F35-50EE-4AF5-B08B-589561917AB8}"/>
              </a:ext>
            </a:extLst>
          </p:cNvPr>
          <p:cNvPicPr>
            <a:picLocks noChangeAspect="1"/>
          </p:cNvPicPr>
          <p:nvPr/>
        </p:nvPicPr>
        <p:blipFill>
          <a:blip r:embed="rId7"/>
          <a:stretch>
            <a:fillRect/>
          </a:stretch>
        </p:blipFill>
        <p:spPr>
          <a:xfrm>
            <a:off x="2888637" y="3408266"/>
            <a:ext cx="2867425" cy="362001"/>
          </a:xfrm>
          <a:prstGeom prst="rect">
            <a:avLst/>
          </a:prstGeom>
        </p:spPr>
      </p:pic>
      <p:pic>
        <p:nvPicPr>
          <p:cNvPr id="24" name="Image 23">
            <a:extLst>
              <a:ext uri="{FF2B5EF4-FFF2-40B4-BE49-F238E27FC236}">
                <a16:creationId xmlns:a16="http://schemas.microsoft.com/office/drawing/2014/main" id="{A05FD074-60FB-46B3-8F19-3C0D7A3E2CA8}"/>
              </a:ext>
            </a:extLst>
          </p:cNvPr>
          <p:cNvPicPr>
            <a:picLocks noChangeAspect="1"/>
          </p:cNvPicPr>
          <p:nvPr/>
        </p:nvPicPr>
        <p:blipFill rotWithShape="1">
          <a:blip r:embed="rId8"/>
          <a:srcRect t="18781"/>
          <a:stretch/>
        </p:blipFill>
        <p:spPr>
          <a:xfrm>
            <a:off x="2559978" y="3873283"/>
            <a:ext cx="3524742" cy="286277"/>
          </a:xfrm>
          <a:prstGeom prst="rect">
            <a:avLst/>
          </a:prstGeom>
        </p:spPr>
      </p:pic>
      <p:pic>
        <p:nvPicPr>
          <p:cNvPr id="26" name="Image 25">
            <a:extLst>
              <a:ext uri="{FF2B5EF4-FFF2-40B4-BE49-F238E27FC236}">
                <a16:creationId xmlns:a16="http://schemas.microsoft.com/office/drawing/2014/main" id="{18177D9C-BCFD-400C-BD28-DC8B4F42F852}"/>
              </a:ext>
            </a:extLst>
          </p:cNvPr>
          <p:cNvPicPr>
            <a:picLocks noChangeAspect="1"/>
          </p:cNvPicPr>
          <p:nvPr/>
        </p:nvPicPr>
        <p:blipFill>
          <a:blip r:embed="rId9"/>
          <a:stretch>
            <a:fillRect/>
          </a:stretch>
        </p:blipFill>
        <p:spPr>
          <a:xfrm>
            <a:off x="3374479" y="4262576"/>
            <a:ext cx="1895740" cy="323895"/>
          </a:xfrm>
          <a:prstGeom prst="rect">
            <a:avLst/>
          </a:prstGeom>
        </p:spPr>
      </p:pic>
      <p:pic>
        <p:nvPicPr>
          <p:cNvPr id="28" name="Image 27">
            <a:extLst>
              <a:ext uri="{FF2B5EF4-FFF2-40B4-BE49-F238E27FC236}">
                <a16:creationId xmlns:a16="http://schemas.microsoft.com/office/drawing/2014/main" id="{02B380EE-21E5-4534-8A01-348E23F5B016}"/>
              </a:ext>
            </a:extLst>
          </p:cNvPr>
          <p:cNvPicPr>
            <a:picLocks noChangeAspect="1"/>
          </p:cNvPicPr>
          <p:nvPr/>
        </p:nvPicPr>
        <p:blipFill>
          <a:blip r:embed="rId10"/>
          <a:stretch>
            <a:fillRect/>
          </a:stretch>
        </p:blipFill>
        <p:spPr>
          <a:xfrm>
            <a:off x="1916951" y="4689487"/>
            <a:ext cx="4810796" cy="352474"/>
          </a:xfrm>
          <a:prstGeom prst="rect">
            <a:avLst/>
          </a:prstGeom>
        </p:spPr>
      </p:pic>
      <p:pic>
        <p:nvPicPr>
          <p:cNvPr id="30" name="Image 29">
            <a:extLst>
              <a:ext uri="{FF2B5EF4-FFF2-40B4-BE49-F238E27FC236}">
                <a16:creationId xmlns:a16="http://schemas.microsoft.com/office/drawing/2014/main" id="{729A9B88-1CFE-4457-AB87-3A71035A37B1}"/>
              </a:ext>
            </a:extLst>
          </p:cNvPr>
          <p:cNvPicPr>
            <a:picLocks noChangeAspect="1"/>
          </p:cNvPicPr>
          <p:nvPr/>
        </p:nvPicPr>
        <p:blipFill>
          <a:blip r:embed="rId11"/>
          <a:stretch>
            <a:fillRect/>
          </a:stretch>
        </p:blipFill>
        <p:spPr>
          <a:xfrm>
            <a:off x="1464450" y="5144977"/>
            <a:ext cx="5715798" cy="333422"/>
          </a:xfrm>
          <a:prstGeom prst="rect">
            <a:avLst/>
          </a:prstGeom>
        </p:spPr>
      </p:pic>
      <p:pic>
        <p:nvPicPr>
          <p:cNvPr id="32" name="Image 31">
            <a:extLst>
              <a:ext uri="{FF2B5EF4-FFF2-40B4-BE49-F238E27FC236}">
                <a16:creationId xmlns:a16="http://schemas.microsoft.com/office/drawing/2014/main" id="{69F42B02-8341-4E0D-B558-D111A468B92B}"/>
              </a:ext>
            </a:extLst>
          </p:cNvPr>
          <p:cNvPicPr>
            <a:picLocks noChangeAspect="1"/>
          </p:cNvPicPr>
          <p:nvPr/>
        </p:nvPicPr>
        <p:blipFill>
          <a:blip r:embed="rId12"/>
          <a:stretch>
            <a:fillRect/>
          </a:stretch>
        </p:blipFill>
        <p:spPr>
          <a:xfrm>
            <a:off x="3541190" y="5581412"/>
            <a:ext cx="1562318" cy="342948"/>
          </a:xfrm>
          <a:prstGeom prst="rect">
            <a:avLst/>
          </a:prstGeom>
        </p:spPr>
      </p:pic>
      <p:sp>
        <p:nvSpPr>
          <p:cNvPr id="2" name="Espace réservé du numéro de diapositive 1">
            <a:extLst>
              <a:ext uri="{FF2B5EF4-FFF2-40B4-BE49-F238E27FC236}">
                <a16:creationId xmlns:a16="http://schemas.microsoft.com/office/drawing/2014/main" id="{82CC0F89-B412-472C-916F-3BD69C562CC2}"/>
              </a:ext>
            </a:extLst>
          </p:cNvPr>
          <p:cNvSpPr>
            <a:spLocks noGrp="1"/>
          </p:cNvSpPr>
          <p:nvPr>
            <p:ph type="sldNum" sz="quarter" idx="11"/>
          </p:nvPr>
        </p:nvSpPr>
        <p:spPr/>
        <p:txBody>
          <a:bodyPr/>
          <a:lstStyle/>
          <a:p>
            <a:pPr>
              <a:defRPr/>
            </a:pPr>
            <a:fld id="{E7982D08-3FAE-466B-8ECC-ECD8E6C0B0B1}" type="slidenum">
              <a:rPr lang="fr-CH" smtClean="0"/>
              <a:pPr>
                <a:defRPr/>
              </a:pPr>
              <a:t>45</a:t>
            </a:fld>
            <a:endParaRPr lang="fr-CH"/>
          </a:p>
        </p:txBody>
      </p:sp>
      <p:sp>
        <p:nvSpPr>
          <p:cNvPr id="4" name="Espace réservé du pied de page 3">
            <a:extLst>
              <a:ext uri="{FF2B5EF4-FFF2-40B4-BE49-F238E27FC236}">
                <a16:creationId xmlns:a16="http://schemas.microsoft.com/office/drawing/2014/main" id="{4E08181A-CB47-46A8-AB5B-46BB36A661D2}"/>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11916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APG Paternité – Et après ?</a:t>
            </a:r>
          </a:p>
        </p:txBody>
      </p:sp>
      <p:grpSp>
        <p:nvGrpSpPr>
          <p:cNvPr id="11" name="Groupe 10">
            <a:extLst>
              <a:ext uri="{FF2B5EF4-FFF2-40B4-BE49-F238E27FC236}">
                <a16:creationId xmlns:a16="http://schemas.microsoft.com/office/drawing/2014/main" id="{D11F1A89-2AE9-4135-BE0C-ECDEE26E5AB6}"/>
              </a:ext>
            </a:extLst>
          </p:cNvPr>
          <p:cNvGrpSpPr/>
          <p:nvPr/>
        </p:nvGrpSpPr>
        <p:grpSpPr>
          <a:xfrm>
            <a:off x="1458985" y="1700808"/>
            <a:ext cx="6575344" cy="1754326"/>
            <a:chOff x="1458985" y="1700808"/>
            <a:chExt cx="6575344" cy="1754326"/>
          </a:xfrm>
        </p:grpSpPr>
        <p:sp>
          <p:nvSpPr>
            <p:cNvPr id="13" name="Ellipse 12">
              <a:extLst>
                <a:ext uri="{FF2B5EF4-FFF2-40B4-BE49-F238E27FC236}">
                  <a16:creationId xmlns:a16="http://schemas.microsoft.com/office/drawing/2014/main" id="{F5A0EDDC-8C3F-4782-A732-9E4C90D43090}"/>
                </a:ext>
              </a:extLst>
            </p:cNvPr>
            <p:cNvSpPr/>
            <p:nvPr/>
          </p:nvSpPr>
          <p:spPr>
            <a:xfrm>
              <a:off x="1458985" y="1700808"/>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4" name="ZoneTexte 13">
              <a:extLst>
                <a:ext uri="{FF2B5EF4-FFF2-40B4-BE49-F238E27FC236}">
                  <a16:creationId xmlns:a16="http://schemas.microsoft.com/office/drawing/2014/main" id="{16658769-A26B-4F3F-AB3F-949BB03CEC74}"/>
                </a:ext>
              </a:extLst>
            </p:cNvPr>
            <p:cNvSpPr txBox="1"/>
            <p:nvPr/>
          </p:nvSpPr>
          <p:spPr>
            <a:xfrm>
              <a:off x="3203848" y="1700808"/>
              <a:ext cx="4830481" cy="1754326"/>
            </a:xfrm>
            <a:prstGeom prst="rect">
              <a:avLst/>
            </a:prstGeom>
            <a:noFill/>
          </p:spPr>
          <p:txBody>
            <a:bodyPr wrap="square" rtlCol="0">
              <a:spAutoFit/>
            </a:bodyPr>
            <a:lstStyle/>
            <a:p>
              <a:r>
                <a:rPr lang="fr-CH" b="1" dirty="0">
                  <a:solidFill>
                    <a:srgbClr val="3C8A2E"/>
                  </a:solidFill>
                </a:rPr>
                <a:t>Tout s’est bien déroulé et notre collaborateur est maintenant papa.</a:t>
              </a:r>
            </a:p>
            <a:p>
              <a:pPr marL="285750" indent="-285750">
                <a:buFont typeface="Arial" panose="020B0604020202020204" pitchFamily="34" charset="0"/>
                <a:buChar char="•"/>
              </a:pPr>
              <a:r>
                <a:rPr lang="fr-CH" i="1" dirty="0"/>
                <a:t>Quels formulaires le collaborateur doit-il encore compléter ?</a:t>
              </a:r>
              <a:endParaRPr lang="fr-CH" b="1" dirty="0">
                <a:solidFill>
                  <a:srgbClr val="3C8A2E"/>
                </a:solidFill>
              </a:endParaRPr>
            </a:p>
            <a:p>
              <a:pPr marL="285750" indent="-285750">
                <a:buFont typeface="Arial" panose="020B0604020202020204" pitchFamily="34" charset="0"/>
                <a:buChar char="•"/>
              </a:pPr>
              <a:r>
                <a:rPr lang="fr-CH" i="1" dirty="0"/>
                <a:t>Quels sont les impacts sur le bulletin de salaire suite à la naissance d’un enfant ?</a:t>
              </a:r>
            </a:p>
          </p:txBody>
        </p:sp>
      </p:grpSp>
      <p:grpSp>
        <p:nvGrpSpPr>
          <p:cNvPr id="10" name="Groupe 9">
            <a:extLst>
              <a:ext uri="{FF2B5EF4-FFF2-40B4-BE49-F238E27FC236}">
                <a16:creationId xmlns:a16="http://schemas.microsoft.com/office/drawing/2014/main" id="{5EAD1393-97A5-4E44-9C4F-BA78E78B7AE3}"/>
              </a:ext>
            </a:extLst>
          </p:cNvPr>
          <p:cNvGrpSpPr/>
          <p:nvPr/>
        </p:nvGrpSpPr>
        <p:grpSpPr>
          <a:xfrm>
            <a:off x="2210332" y="3563481"/>
            <a:ext cx="4723335" cy="3105879"/>
            <a:chOff x="1976668" y="3574413"/>
            <a:chExt cx="4723335" cy="3105879"/>
          </a:xfrm>
        </p:grpSpPr>
        <p:pic>
          <p:nvPicPr>
            <p:cNvPr id="4" name="Image 3">
              <a:extLst>
                <a:ext uri="{FF2B5EF4-FFF2-40B4-BE49-F238E27FC236}">
                  <a16:creationId xmlns:a16="http://schemas.microsoft.com/office/drawing/2014/main" id="{9BD64B09-2C77-4359-976F-E0FB4E98A34F}"/>
                </a:ext>
              </a:extLst>
            </p:cNvPr>
            <p:cNvPicPr>
              <a:picLocks noChangeAspect="1"/>
            </p:cNvPicPr>
            <p:nvPr/>
          </p:nvPicPr>
          <p:blipFill>
            <a:blip r:embed="rId4"/>
            <a:stretch>
              <a:fillRect/>
            </a:stretch>
          </p:blipFill>
          <p:spPr>
            <a:xfrm>
              <a:off x="1976668" y="3574413"/>
              <a:ext cx="2357865" cy="3105878"/>
            </a:xfrm>
            <a:prstGeom prst="rect">
              <a:avLst/>
            </a:prstGeom>
            <a:ln>
              <a:solidFill>
                <a:schemeClr val="tx1"/>
              </a:solidFill>
            </a:ln>
          </p:spPr>
        </p:pic>
        <p:pic>
          <p:nvPicPr>
            <p:cNvPr id="8" name="Image 7">
              <a:extLst>
                <a:ext uri="{FF2B5EF4-FFF2-40B4-BE49-F238E27FC236}">
                  <a16:creationId xmlns:a16="http://schemas.microsoft.com/office/drawing/2014/main" id="{D95AC363-91B0-4A2C-BB6E-C566E1049E27}"/>
                </a:ext>
              </a:extLst>
            </p:cNvPr>
            <p:cNvPicPr>
              <a:picLocks noChangeAspect="1"/>
            </p:cNvPicPr>
            <p:nvPr/>
          </p:nvPicPr>
          <p:blipFill>
            <a:blip r:embed="rId5"/>
            <a:stretch>
              <a:fillRect/>
            </a:stretch>
          </p:blipFill>
          <p:spPr>
            <a:xfrm>
              <a:off x="4538171" y="3574414"/>
              <a:ext cx="2161832" cy="3105878"/>
            </a:xfrm>
            <a:prstGeom prst="rect">
              <a:avLst/>
            </a:prstGeom>
            <a:ln>
              <a:solidFill>
                <a:schemeClr val="tx1"/>
              </a:solidFill>
            </a:ln>
          </p:spPr>
        </p:pic>
      </p:grpSp>
      <p:sp>
        <p:nvSpPr>
          <p:cNvPr id="2" name="Espace réservé du numéro de diapositive 1">
            <a:extLst>
              <a:ext uri="{FF2B5EF4-FFF2-40B4-BE49-F238E27FC236}">
                <a16:creationId xmlns:a16="http://schemas.microsoft.com/office/drawing/2014/main" id="{70CCE0D6-C999-4CB2-B1C0-88BF3CD1515D}"/>
              </a:ext>
            </a:extLst>
          </p:cNvPr>
          <p:cNvSpPr>
            <a:spLocks noGrp="1"/>
          </p:cNvSpPr>
          <p:nvPr>
            <p:ph type="sldNum" sz="quarter" idx="11"/>
          </p:nvPr>
        </p:nvSpPr>
        <p:spPr/>
        <p:txBody>
          <a:bodyPr/>
          <a:lstStyle/>
          <a:p>
            <a:pPr>
              <a:defRPr/>
            </a:pPr>
            <a:fld id="{E7982D08-3FAE-466B-8ECC-ECD8E6C0B0B1}" type="slidenum">
              <a:rPr lang="fr-CH" smtClean="0"/>
              <a:pPr>
                <a:defRPr/>
              </a:pPr>
              <a:t>46</a:t>
            </a:fld>
            <a:endParaRPr lang="fr-CH"/>
          </a:p>
        </p:txBody>
      </p:sp>
      <p:sp>
        <p:nvSpPr>
          <p:cNvPr id="3" name="Espace réservé du pied de page 2">
            <a:extLst>
              <a:ext uri="{FF2B5EF4-FFF2-40B4-BE49-F238E27FC236}">
                <a16:creationId xmlns:a16="http://schemas.microsoft.com/office/drawing/2014/main" id="{31819BBA-3DA4-4DAC-A3C9-6E0A72FA27D1}"/>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3453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Allocations familiales</a:t>
            </a:r>
          </a:p>
        </p:txBody>
      </p:sp>
      <p:grpSp>
        <p:nvGrpSpPr>
          <p:cNvPr id="12" name="Groupe 11">
            <a:extLst>
              <a:ext uri="{FF2B5EF4-FFF2-40B4-BE49-F238E27FC236}">
                <a16:creationId xmlns:a16="http://schemas.microsoft.com/office/drawing/2014/main" id="{54EC8EF5-A72C-42E2-9172-7AD2002D5E22}"/>
              </a:ext>
            </a:extLst>
          </p:cNvPr>
          <p:cNvGrpSpPr/>
          <p:nvPr/>
        </p:nvGrpSpPr>
        <p:grpSpPr>
          <a:xfrm>
            <a:off x="1458985" y="1700808"/>
            <a:ext cx="6575344" cy="1754326"/>
            <a:chOff x="1458985" y="1700808"/>
            <a:chExt cx="6575344" cy="1754326"/>
          </a:xfrm>
        </p:grpSpPr>
        <p:sp>
          <p:nvSpPr>
            <p:cNvPr id="15" name="Ellipse 14">
              <a:extLst>
                <a:ext uri="{FF2B5EF4-FFF2-40B4-BE49-F238E27FC236}">
                  <a16:creationId xmlns:a16="http://schemas.microsoft.com/office/drawing/2014/main" id="{7F745059-52B2-419C-BAC4-CAD4808CCD1E}"/>
                </a:ext>
              </a:extLst>
            </p:cNvPr>
            <p:cNvSpPr/>
            <p:nvPr/>
          </p:nvSpPr>
          <p:spPr>
            <a:xfrm>
              <a:off x="1458985" y="1700808"/>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6" name="ZoneTexte 15">
              <a:extLst>
                <a:ext uri="{FF2B5EF4-FFF2-40B4-BE49-F238E27FC236}">
                  <a16:creationId xmlns:a16="http://schemas.microsoft.com/office/drawing/2014/main" id="{9B153C6E-FBB4-4165-903A-6409C9CFA6A5}"/>
                </a:ext>
              </a:extLst>
            </p:cNvPr>
            <p:cNvSpPr txBox="1"/>
            <p:nvPr/>
          </p:nvSpPr>
          <p:spPr>
            <a:xfrm>
              <a:off x="3203848" y="1700808"/>
              <a:ext cx="4830481" cy="1754326"/>
            </a:xfrm>
            <a:prstGeom prst="rect">
              <a:avLst/>
            </a:prstGeom>
            <a:noFill/>
          </p:spPr>
          <p:txBody>
            <a:bodyPr wrap="square" rtlCol="0">
              <a:spAutoFit/>
            </a:bodyPr>
            <a:lstStyle/>
            <a:p>
              <a:r>
                <a:rPr lang="fr-CH" b="1" dirty="0">
                  <a:solidFill>
                    <a:srgbClr val="3C8A2E"/>
                  </a:solidFill>
                </a:rPr>
                <a:t>Sur le bulletin de salaire et droit</a:t>
              </a:r>
            </a:p>
            <a:p>
              <a:pPr marL="285750" indent="-285750">
                <a:buFont typeface="Arial" panose="020B0604020202020204" pitchFamily="34" charset="0"/>
                <a:buChar char="•"/>
              </a:pPr>
              <a:r>
                <a:rPr lang="fr-CH" i="1" dirty="0"/>
                <a:t>Quels sont les montants des allocations de naissance et pour enfant ?</a:t>
              </a:r>
            </a:p>
            <a:p>
              <a:pPr marL="285750" indent="-285750">
                <a:buFont typeface="Arial" panose="020B0604020202020204" pitchFamily="34" charset="0"/>
                <a:buChar char="•"/>
              </a:pPr>
              <a:r>
                <a:rPr lang="fr-CH" i="1" dirty="0"/>
                <a:t>En principe, jusqu’à quand le collaborateur recevra-t-il les allocations pour enfant ? (date de naissance : 23.03.2022)</a:t>
              </a:r>
            </a:p>
          </p:txBody>
        </p:sp>
      </p:grpSp>
      <p:pic>
        <p:nvPicPr>
          <p:cNvPr id="6" name="Image 5">
            <a:extLst>
              <a:ext uri="{FF2B5EF4-FFF2-40B4-BE49-F238E27FC236}">
                <a16:creationId xmlns:a16="http://schemas.microsoft.com/office/drawing/2014/main" id="{0AA5FD95-EDD1-4FCD-96D6-AD00B0971FCB}"/>
              </a:ext>
            </a:extLst>
          </p:cNvPr>
          <p:cNvPicPr>
            <a:picLocks noChangeAspect="1"/>
          </p:cNvPicPr>
          <p:nvPr/>
        </p:nvPicPr>
        <p:blipFill>
          <a:blip r:embed="rId4"/>
          <a:stretch>
            <a:fillRect/>
          </a:stretch>
        </p:blipFill>
        <p:spPr>
          <a:xfrm>
            <a:off x="108618" y="4221088"/>
            <a:ext cx="8926764" cy="1172860"/>
          </a:xfrm>
          <a:prstGeom prst="rect">
            <a:avLst/>
          </a:prstGeom>
          <a:ln>
            <a:solidFill>
              <a:schemeClr val="tx1"/>
            </a:solidFill>
          </a:ln>
        </p:spPr>
      </p:pic>
      <p:sp>
        <p:nvSpPr>
          <p:cNvPr id="8" name="ZoneTexte 7">
            <a:extLst>
              <a:ext uri="{FF2B5EF4-FFF2-40B4-BE49-F238E27FC236}">
                <a16:creationId xmlns:a16="http://schemas.microsoft.com/office/drawing/2014/main" id="{D737D1B3-4CA4-4647-9ABF-89C4D1508FED}"/>
              </a:ext>
            </a:extLst>
          </p:cNvPr>
          <p:cNvSpPr txBox="1"/>
          <p:nvPr/>
        </p:nvSpPr>
        <p:spPr>
          <a:xfrm>
            <a:off x="106279" y="5662394"/>
            <a:ext cx="8926764" cy="646331"/>
          </a:xfrm>
          <a:prstGeom prst="rect">
            <a:avLst/>
          </a:prstGeom>
          <a:noFill/>
        </p:spPr>
        <p:txBody>
          <a:bodyPr wrap="square" rtlCol="0">
            <a:spAutoFit/>
          </a:bodyPr>
          <a:lstStyle/>
          <a:p>
            <a:r>
              <a:rPr lang="fr-CH" i="1" dirty="0">
                <a:solidFill>
                  <a:srgbClr val="3C8A2E"/>
                </a:solidFill>
              </a:rPr>
              <a:t>Les allocations pour enfant prendront fin à la fin du mois des 16 ans de l’enfant, soit le 31.03.2038.</a:t>
            </a:r>
          </a:p>
        </p:txBody>
      </p:sp>
      <p:sp>
        <p:nvSpPr>
          <p:cNvPr id="2" name="Espace réservé du numéro de diapositive 1">
            <a:extLst>
              <a:ext uri="{FF2B5EF4-FFF2-40B4-BE49-F238E27FC236}">
                <a16:creationId xmlns:a16="http://schemas.microsoft.com/office/drawing/2014/main" id="{8D38E962-DEDF-414E-83CB-7FE4012EAD2B}"/>
              </a:ext>
            </a:extLst>
          </p:cNvPr>
          <p:cNvSpPr>
            <a:spLocks noGrp="1"/>
          </p:cNvSpPr>
          <p:nvPr>
            <p:ph type="sldNum" sz="quarter" idx="11"/>
          </p:nvPr>
        </p:nvSpPr>
        <p:spPr/>
        <p:txBody>
          <a:bodyPr/>
          <a:lstStyle/>
          <a:p>
            <a:pPr>
              <a:defRPr/>
            </a:pPr>
            <a:fld id="{E7982D08-3FAE-466B-8ECC-ECD8E6C0B0B1}" type="slidenum">
              <a:rPr lang="fr-CH" smtClean="0"/>
              <a:pPr>
                <a:defRPr/>
              </a:pPr>
              <a:t>47</a:t>
            </a:fld>
            <a:endParaRPr lang="fr-CH"/>
          </a:p>
        </p:txBody>
      </p:sp>
      <p:sp>
        <p:nvSpPr>
          <p:cNvPr id="3" name="Espace réservé du pied de page 2">
            <a:extLst>
              <a:ext uri="{FF2B5EF4-FFF2-40B4-BE49-F238E27FC236}">
                <a16:creationId xmlns:a16="http://schemas.microsoft.com/office/drawing/2014/main" id="{75FB37F5-1B2C-468E-B34C-934DCAF3C853}"/>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9429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Gestion du temps de travail et des </a:t>
            </a:r>
            <a:br>
              <a:rPr lang="fr-CH" dirty="0">
                <a:solidFill>
                  <a:schemeClr val="tx1"/>
                </a:solidFill>
              </a:rPr>
            </a:br>
            <a:r>
              <a:rPr lang="fr-CH" dirty="0">
                <a:solidFill>
                  <a:schemeClr val="tx1"/>
                </a:solidFill>
              </a:rPr>
              <a:t>absences</a:t>
            </a:r>
          </a:p>
        </p:txBody>
      </p:sp>
      <p:grpSp>
        <p:nvGrpSpPr>
          <p:cNvPr id="12" name="Groupe 11">
            <a:extLst>
              <a:ext uri="{FF2B5EF4-FFF2-40B4-BE49-F238E27FC236}">
                <a16:creationId xmlns:a16="http://schemas.microsoft.com/office/drawing/2014/main" id="{54EC8EF5-A72C-42E2-9172-7AD2002D5E22}"/>
              </a:ext>
            </a:extLst>
          </p:cNvPr>
          <p:cNvGrpSpPr/>
          <p:nvPr/>
        </p:nvGrpSpPr>
        <p:grpSpPr>
          <a:xfrm>
            <a:off x="1458985" y="1700808"/>
            <a:ext cx="6575344" cy="1754326"/>
            <a:chOff x="1458985" y="1700808"/>
            <a:chExt cx="6575344" cy="1754326"/>
          </a:xfrm>
        </p:grpSpPr>
        <p:sp>
          <p:nvSpPr>
            <p:cNvPr id="15" name="Ellipse 14">
              <a:extLst>
                <a:ext uri="{FF2B5EF4-FFF2-40B4-BE49-F238E27FC236}">
                  <a16:creationId xmlns:a16="http://schemas.microsoft.com/office/drawing/2014/main" id="{7F745059-52B2-419C-BAC4-CAD4808CCD1E}"/>
                </a:ext>
              </a:extLst>
            </p:cNvPr>
            <p:cNvSpPr/>
            <p:nvPr/>
          </p:nvSpPr>
          <p:spPr>
            <a:xfrm>
              <a:off x="1458985" y="1700808"/>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6" name="ZoneTexte 15">
              <a:extLst>
                <a:ext uri="{FF2B5EF4-FFF2-40B4-BE49-F238E27FC236}">
                  <a16:creationId xmlns:a16="http://schemas.microsoft.com/office/drawing/2014/main" id="{9B153C6E-FBB4-4165-903A-6409C9CFA6A5}"/>
                </a:ext>
              </a:extLst>
            </p:cNvPr>
            <p:cNvSpPr txBox="1"/>
            <p:nvPr/>
          </p:nvSpPr>
          <p:spPr>
            <a:xfrm>
              <a:off x="3203848" y="1700808"/>
              <a:ext cx="4830481" cy="1754326"/>
            </a:xfrm>
            <a:prstGeom prst="rect">
              <a:avLst/>
            </a:prstGeom>
            <a:noFill/>
          </p:spPr>
          <p:txBody>
            <a:bodyPr wrap="square" rtlCol="0">
              <a:spAutoFit/>
            </a:bodyPr>
            <a:lstStyle/>
            <a:p>
              <a:r>
                <a:rPr lang="fr-CH" b="1" dirty="0">
                  <a:solidFill>
                    <a:srgbClr val="3C8A2E"/>
                  </a:solidFill>
                </a:rPr>
                <a:t>Nous venons de constater que le collaborateur sera absent pour une durée de 20 jours.</a:t>
              </a:r>
            </a:p>
            <a:p>
              <a:r>
                <a:rPr lang="fr-CH" i="1" dirty="0"/>
                <a:t>- Comment faire le suivi de son absence ?</a:t>
              </a:r>
            </a:p>
            <a:p>
              <a:pPr marL="285750" indent="-285750">
                <a:buFont typeface="Arial" panose="020B0604020202020204" pitchFamily="34" charset="0"/>
                <a:buChar char="•"/>
              </a:pPr>
              <a:endParaRPr lang="fr-CH" i="1" dirty="0"/>
            </a:p>
            <a:p>
              <a:endParaRPr lang="fr-CH" i="1" dirty="0"/>
            </a:p>
          </p:txBody>
        </p:sp>
      </p:grpSp>
      <p:sp>
        <p:nvSpPr>
          <p:cNvPr id="8" name="ZoneTexte 7">
            <a:extLst>
              <a:ext uri="{FF2B5EF4-FFF2-40B4-BE49-F238E27FC236}">
                <a16:creationId xmlns:a16="http://schemas.microsoft.com/office/drawing/2014/main" id="{D737D1B3-4CA4-4647-9ABF-89C4D1508FED}"/>
              </a:ext>
            </a:extLst>
          </p:cNvPr>
          <p:cNvSpPr txBox="1"/>
          <p:nvPr/>
        </p:nvSpPr>
        <p:spPr>
          <a:xfrm>
            <a:off x="108618" y="3788074"/>
            <a:ext cx="8926764" cy="2031325"/>
          </a:xfrm>
          <a:prstGeom prst="rect">
            <a:avLst/>
          </a:prstGeom>
          <a:noFill/>
        </p:spPr>
        <p:txBody>
          <a:bodyPr wrap="square" rtlCol="0">
            <a:spAutoFit/>
          </a:bodyPr>
          <a:lstStyle/>
          <a:p>
            <a:r>
              <a:rPr lang="fr-CH" i="1" dirty="0">
                <a:solidFill>
                  <a:srgbClr val="3C8A2E"/>
                </a:solidFill>
              </a:rPr>
              <a:t>Via un logiciel de timbrage ! La Loi fédérale sur le travail (</a:t>
            </a:r>
            <a:r>
              <a:rPr lang="fr-CH" i="1" dirty="0" err="1">
                <a:solidFill>
                  <a:srgbClr val="3C8A2E"/>
                </a:solidFill>
              </a:rPr>
              <a:t>LTr</a:t>
            </a:r>
            <a:r>
              <a:rPr lang="fr-CH" i="1" dirty="0">
                <a:solidFill>
                  <a:srgbClr val="3C8A2E"/>
                </a:solidFill>
              </a:rPr>
              <a:t>) demande aux entreprise de fournir un décompte horaire de chaque </a:t>
            </a:r>
            <a:r>
              <a:rPr lang="fr-CH" i="1" dirty="0" err="1">
                <a:solidFill>
                  <a:srgbClr val="3C8A2E"/>
                </a:solidFill>
              </a:rPr>
              <a:t>employé-e</a:t>
            </a:r>
            <a:r>
              <a:rPr lang="fr-CH" i="1" dirty="0">
                <a:solidFill>
                  <a:srgbClr val="3C8A2E"/>
                </a:solidFill>
              </a:rPr>
              <a:t>, indépendamment de la forme.</a:t>
            </a:r>
          </a:p>
          <a:p>
            <a:endParaRPr lang="fr-CH" i="1" dirty="0">
              <a:solidFill>
                <a:srgbClr val="3C8A2E"/>
              </a:solidFill>
            </a:endParaRPr>
          </a:p>
          <a:p>
            <a:pPr marL="285750" indent="-285750">
              <a:buFont typeface="Wingdings" panose="05000000000000000000" pitchFamily="2" charset="2"/>
              <a:buChar char="à"/>
            </a:pPr>
            <a:r>
              <a:rPr lang="fr-CH" i="1" dirty="0">
                <a:solidFill>
                  <a:srgbClr val="3C8A2E"/>
                </a:solidFill>
                <a:sym typeface="Wingdings" panose="05000000000000000000" pitchFamily="2" charset="2"/>
              </a:rPr>
              <a:t>Timbrage à l’ordinateur</a:t>
            </a:r>
          </a:p>
          <a:p>
            <a:pPr marL="285750" indent="-285750">
              <a:buFont typeface="Wingdings" panose="05000000000000000000" pitchFamily="2" charset="2"/>
              <a:buChar char="à"/>
            </a:pPr>
            <a:r>
              <a:rPr lang="fr-CH" i="1" dirty="0">
                <a:solidFill>
                  <a:srgbClr val="3C8A2E"/>
                </a:solidFill>
                <a:sym typeface="Wingdings" panose="05000000000000000000" pitchFamily="2" charset="2"/>
              </a:rPr>
              <a:t>Timbrage avec badge</a:t>
            </a:r>
          </a:p>
          <a:p>
            <a:pPr marL="285750" indent="-285750">
              <a:buFont typeface="Wingdings" panose="05000000000000000000" pitchFamily="2" charset="2"/>
              <a:buChar char="à"/>
            </a:pPr>
            <a:r>
              <a:rPr lang="fr-CH" i="1" dirty="0">
                <a:solidFill>
                  <a:srgbClr val="3C8A2E"/>
                </a:solidFill>
                <a:sym typeface="Wingdings" panose="05000000000000000000" pitchFamily="2" charset="2"/>
              </a:rPr>
              <a:t>Fichier Excel</a:t>
            </a:r>
          </a:p>
          <a:p>
            <a:pPr marL="285750" indent="-285750">
              <a:buFont typeface="Wingdings" panose="05000000000000000000" pitchFamily="2" charset="2"/>
              <a:buChar char="à"/>
            </a:pPr>
            <a:r>
              <a:rPr lang="fr-CH" i="1" dirty="0">
                <a:solidFill>
                  <a:srgbClr val="3C8A2E"/>
                </a:solidFill>
                <a:sym typeface="Wingdings" panose="05000000000000000000" pitchFamily="2" charset="2"/>
              </a:rPr>
              <a:t>…</a:t>
            </a:r>
            <a:endParaRPr lang="fr-CH" i="1" dirty="0">
              <a:solidFill>
                <a:srgbClr val="3C8A2E"/>
              </a:solidFill>
            </a:endParaRPr>
          </a:p>
        </p:txBody>
      </p:sp>
      <p:sp>
        <p:nvSpPr>
          <p:cNvPr id="2" name="Espace réservé du numéro de diapositive 1">
            <a:extLst>
              <a:ext uri="{FF2B5EF4-FFF2-40B4-BE49-F238E27FC236}">
                <a16:creationId xmlns:a16="http://schemas.microsoft.com/office/drawing/2014/main" id="{DE688655-C251-4D3C-85B0-C7A1A4FBB796}"/>
              </a:ext>
            </a:extLst>
          </p:cNvPr>
          <p:cNvSpPr>
            <a:spLocks noGrp="1"/>
          </p:cNvSpPr>
          <p:nvPr>
            <p:ph type="sldNum" sz="quarter" idx="11"/>
          </p:nvPr>
        </p:nvSpPr>
        <p:spPr/>
        <p:txBody>
          <a:bodyPr/>
          <a:lstStyle/>
          <a:p>
            <a:pPr>
              <a:defRPr/>
            </a:pPr>
            <a:fld id="{E7982D08-3FAE-466B-8ECC-ECD8E6C0B0B1}" type="slidenum">
              <a:rPr lang="fr-CH" smtClean="0"/>
              <a:pPr>
                <a:defRPr/>
              </a:pPr>
              <a:t>48</a:t>
            </a:fld>
            <a:endParaRPr lang="fr-CH"/>
          </a:p>
        </p:txBody>
      </p:sp>
      <p:sp>
        <p:nvSpPr>
          <p:cNvPr id="3" name="Espace réservé du pied de page 2">
            <a:extLst>
              <a:ext uri="{FF2B5EF4-FFF2-40B4-BE49-F238E27FC236}">
                <a16:creationId xmlns:a16="http://schemas.microsoft.com/office/drawing/2014/main" id="{233ACE4F-9A6C-407E-8271-2D8E91E11E27}"/>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3014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Gestion du temps de travail et des </a:t>
            </a:r>
            <a:br>
              <a:rPr lang="fr-CH" dirty="0">
                <a:solidFill>
                  <a:schemeClr val="tx1"/>
                </a:solidFill>
              </a:rPr>
            </a:br>
            <a:r>
              <a:rPr lang="fr-CH" dirty="0">
                <a:solidFill>
                  <a:schemeClr val="tx1"/>
                </a:solidFill>
              </a:rPr>
              <a:t>absences</a:t>
            </a:r>
          </a:p>
        </p:txBody>
      </p:sp>
      <p:sp>
        <p:nvSpPr>
          <p:cNvPr id="9" name="ZoneTexte 8">
            <a:extLst>
              <a:ext uri="{FF2B5EF4-FFF2-40B4-BE49-F238E27FC236}">
                <a16:creationId xmlns:a16="http://schemas.microsoft.com/office/drawing/2014/main" id="{453E0F7C-284D-4003-AB50-6D52FBADF185}"/>
              </a:ext>
            </a:extLst>
          </p:cNvPr>
          <p:cNvSpPr txBox="1"/>
          <p:nvPr/>
        </p:nvSpPr>
        <p:spPr>
          <a:xfrm>
            <a:off x="1115616" y="2132856"/>
            <a:ext cx="7427912" cy="3785652"/>
          </a:xfrm>
          <a:prstGeom prst="rect">
            <a:avLst/>
          </a:prstGeom>
          <a:noFill/>
        </p:spPr>
        <p:txBody>
          <a:bodyPr wrap="square" rtlCol="0">
            <a:spAutoFit/>
          </a:bodyPr>
          <a:lstStyle/>
          <a:p>
            <a:pPr>
              <a:spcBef>
                <a:spcPts val="600"/>
              </a:spcBef>
              <a:spcAft>
                <a:spcPts val="600"/>
              </a:spcAft>
            </a:pPr>
            <a:r>
              <a:rPr lang="fr-CH" dirty="0">
                <a:sym typeface="Wingdings" panose="05000000000000000000" pitchFamily="2" charset="2"/>
              </a:rPr>
              <a:t>A l’Etat de Vaud, nous utilisons notamment le logiciel </a:t>
            </a:r>
            <a:r>
              <a:rPr lang="fr-CH" i="1" dirty="0">
                <a:sym typeface="Wingdings" panose="05000000000000000000" pitchFamily="2" charset="2"/>
              </a:rPr>
              <a:t>Mobatime</a:t>
            </a:r>
            <a:r>
              <a:rPr lang="fr-CH" dirty="0">
                <a:sym typeface="Wingdings" panose="05000000000000000000" pitchFamily="2" charset="2"/>
              </a:rPr>
              <a:t>. A quoi </a:t>
            </a:r>
            <a:r>
              <a:rPr lang="fr-CH" dirty="0" err="1">
                <a:sym typeface="Wingdings" panose="05000000000000000000" pitchFamily="2" charset="2"/>
              </a:rPr>
              <a:t>sert-il</a:t>
            </a:r>
            <a:r>
              <a:rPr lang="fr-CH" dirty="0">
                <a:sym typeface="Wingdings" panose="05000000000000000000" pitchFamily="2" charset="2"/>
              </a:rPr>
              <a:t> ?</a:t>
            </a:r>
          </a:p>
          <a:p>
            <a:pPr marL="285750" indent="-285750">
              <a:spcBef>
                <a:spcPts val="600"/>
              </a:spcBef>
              <a:spcAft>
                <a:spcPts val="600"/>
              </a:spcAft>
              <a:buFont typeface="Arial" panose="020B0604020202020204" pitchFamily="34" charset="0"/>
              <a:buChar char="•"/>
            </a:pPr>
            <a:r>
              <a:rPr lang="fr-FR" dirty="0">
                <a:sym typeface="Wingdings" panose="05000000000000000000" pitchFamily="2" charset="2"/>
              </a:rPr>
              <a:t>Contrôler les compteurs des collaborateurs </a:t>
            </a:r>
            <a:r>
              <a:rPr lang="fr-FR" sz="1400" dirty="0">
                <a:sym typeface="Wingdings" panose="05000000000000000000" pitchFamily="2" charset="2"/>
              </a:rPr>
              <a:t>(heures / vacances /…)</a:t>
            </a:r>
          </a:p>
          <a:p>
            <a:pPr marL="285750" indent="-285750">
              <a:spcBef>
                <a:spcPts val="600"/>
              </a:spcBef>
              <a:spcAft>
                <a:spcPts val="600"/>
              </a:spcAft>
              <a:buFont typeface="Arial" panose="020B0604020202020204" pitchFamily="34" charset="0"/>
              <a:buChar char="•"/>
            </a:pPr>
            <a:r>
              <a:rPr lang="fr-FR" dirty="0">
                <a:sym typeface="Wingdings" panose="05000000000000000000" pitchFamily="2" charset="2"/>
              </a:rPr>
              <a:t>Planifier, vérifier ou corriger les annonces d’absences </a:t>
            </a:r>
            <a:r>
              <a:rPr lang="fr-FR" sz="1400" dirty="0">
                <a:sym typeface="Wingdings" panose="05000000000000000000" pitchFamily="2" charset="2"/>
              </a:rPr>
              <a:t>(pour formation, congé divers, maternité…)</a:t>
            </a:r>
            <a:endParaRPr lang="fr-FR" dirty="0">
              <a:sym typeface="Wingdings" panose="05000000000000000000" pitchFamily="2" charset="2"/>
            </a:endParaRPr>
          </a:p>
          <a:p>
            <a:pPr marL="285750" indent="-285750">
              <a:spcBef>
                <a:spcPts val="600"/>
              </a:spcBef>
              <a:spcAft>
                <a:spcPts val="600"/>
              </a:spcAft>
              <a:buFont typeface="Arial" panose="020B0604020202020204" pitchFamily="34" charset="0"/>
              <a:buChar char="•"/>
            </a:pPr>
            <a:r>
              <a:rPr lang="fr-FR" dirty="0">
                <a:sym typeface="Wingdings" panose="05000000000000000000" pitchFamily="2" charset="2"/>
              </a:rPr>
              <a:t>Vérifier le temps de travail : heures excédentaires ou négatives, pauses, arrivées et départs hors zones </a:t>
            </a:r>
            <a:r>
              <a:rPr lang="fr-FR" sz="1400" dirty="0">
                <a:sym typeface="Wingdings" panose="05000000000000000000" pitchFamily="2" charset="2"/>
              </a:rPr>
              <a:t>(avant 6h ou après 20h)</a:t>
            </a:r>
          </a:p>
          <a:p>
            <a:pPr marL="285750" indent="-285750">
              <a:spcBef>
                <a:spcPts val="600"/>
              </a:spcBef>
              <a:spcAft>
                <a:spcPts val="600"/>
              </a:spcAft>
              <a:buFont typeface="Arial" panose="020B0604020202020204" pitchFamily="34" charset="0"/>
              <a:buChar char="•"/>
            </a:pPr>
            <a:r>
              <a:rPr lang="fr-FR" dirty="0">
                <a:sym typeface="Wingdings" panose="05000000000000000000" pitchFamily="2" charset="2"/>
              </a:rPr>
              <a:t>Résoudre les problèmes de timbrages</a:t>
            </a:r>
          </a:p>
          <a:p>
            <a:pPr marL="285750" indent="-285750">
              <a:spcBef>
                <a:spcPts val="600"/>
              </a:spcBef>
              <a:spcAft>
                <a:spcPts val="600"/>
              </a:spcAft>
              <a:buFont typeface="Arial" panose="020B0604020202020204" pitchFamily="34" charset="0"/>
              <a:buChar char="•"/>
            </a:pPr>
            <a:r>
              <a:rPr lang="fr-FR" dirty="0">
                <a:sym typeface="Wingdings" panose="05000000000000000000" pitchFamily="2" charset="2"/>
              </a:rPr>
              <a:t>Traiter les indicateurs RH </a:t>
            </a:r>
            <a:r>
              <a:rPr lang="fr-FR" sz="1400" dirty="0">
                <a:sym typeface="Wingdings" panose="05000000000000000000" pitchFamily="2" charset="2"/>
              </a:rPr>
              <a:t>(statistiques)</a:t>
            </a:r>
          </a:p>
          <a:p>
            <a:pPr marL="800100" lvl="1" indent="-342900">
              <a:spcBef>
                <a:spcPts val="600"/>
              </a:spcBef>
              <a:spcAft>
                <a:spcPts val="600"/>
              </a:spcAft>
              <a:buAutoNum type="alphaLcPeriod"/>
            </a:pPr>
            <a:endParaRPr lang="fr-CH" dirty="0">
              <a:solidFill>
                <a:srgbClr val="3C8A2E"/>
              </a:solidFill>
              <a:sym typeface="Wingdings" panose="05000000000000000000" pitchFamily="2" charset="2"/>
            </a:endParaRPr>
          </a:p>
        </p:txBody>
      </p:sp>
      <p:sp>
        <p:nvSpPr>
          <p:cNvPr id="2" name="Espace réservé du numéro de diapositive 1">
            <a:extLst>
              <a:ext uri="{FF2B5EF4-FFF2-40B4-BE49-F238E27FC236}">
                <a16:creationId xmlns:a16="http://schemas.microsoft.com/office/drawing/2014/main" id="{DB4F1A05-B38D-4446-B1E2-F24508D0ADB3}"/>
              </a:ext>
            </a:extLst>
          </p:cNvPr>
          <p:cNvSpPr>
            <a:spLocks noGrp="1"/>
          </p:cNvSpPr>
          <p:nvPr>
            <p:ph type="sldNum" sz="quarter" idx="11"/>
          </p:nvPr>
        </p:nvSpPr>
        <p:spPr/>
        <p:txBody>
          <a:bodyPr/>
          <a:lstStyle/>
          <a:p>
            <a:pPr>
              <a:defRPr/>
            </a:pPr>
            <a:fld id="{E7982D08-3FAE-466B-8ECC-ECD8E6C0B0B1}" type="slidenum">
              <a:rPr lang="fr-CH" smtClean="0"/>
              <a:pPr>
                <a:defRPr/>
              </a:pPr>
              <a:t>49</a:t>
            </a:fld>
            <a:endParaRPr lang="fr-CH"/>
          </a:p>
        </p:txBody>
      </p:sp>
      <p:sp>
        <p:nvSpPr>
          <p:cNvPr id="3" name="Espace réservé du pied de page 2">
            <a:extLst>
              <a:ext uri="{FF2B5EF4-FFF2-40B4-BE49-F238E27FC236}">
                <a16:creationId xmlns:a16="http://schemas.microsoft.com/office/drawing/2014/main" id="{1F570E02-38D3-4EDB-BBB7-87C28E8157D5}"/>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19671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206A00BA-A36B-4462-9371-3E0315A036E3}"/>
              </a:ext>
            </a:extLst>
          </p:cNvPr>
          <p:cNvPicPr>
            <a:picLocks noChangeAspect="1"/>
          </p:cNvPicPr>
          <p:nvPr/>
        </p:nvPicPr>
        <p:blipFill>
          <a:blip r:embed="rId4" cstate="print">
            <a:duotone>
              <a:prstClr val="black"/>
              <a:srgbClr val="3C8A2E">
                <a:tint val="45000"/>
                <a:satMod val="400000"/>
              </a:srgbClr>
            </a:duotone>
            <a:extLst>
              <a:ext uri="{28A0092B-C50C-407E-A947-70E740481C1C}">
                <a14:useLocalDpi xmlns:a14="http://schemas.microsoft.com/office/drawing/2010/main" val="0"/>
              </a:ext>
            </a:extLst>
          </a:blip>
          <a:stretch>
            <a:fillRect/>
          </a:stretch>
        </p:blipFill>
        <p:spPr>
          <a:xfrm>
            <a:off x="2085660" y="4426129"/>
            <a:ext cx="1013434" cy="1019095"/>
          </a:xfrm>
          <a:prstGeom prst="rect">
            <a:avLst/>
          </a:prstGeom>
        </p:spPr>
      </p:pic>
      <p:sp>
        <p:nvSpPr>
          <p:cNvPr id="8" name="Bulle narrative : rectangle à coins arrondis 7">
            <a:extLst>
              <a:ext uri="{FF2B5EF4-FFF2-40B4-BE49-F238E27FC236}">
                <a16:creationId xmlns:a16="http://schemas.microsoft.com/office/drawing/2014/main" id="{3E3E8602-3290-4D5F-9EA9-981EC19B5CA2}"/>
              </a:ext>
            </a:extLst>
          </p:cNvPr>
          <p:cNvSpPr/>
          <p:nvPr/>
        </p:nvSpPr>
        <p:spPr>
          <a:xfrm rot="671627">
            <a:off x="2818831" y="2011466"/>
            <a:ext cx="4714905" cy="2020569"/>
          </a:xfrm>
          <a:prstGeom prst="wedgeRoundRectCallout">
            <a:avLst>
              <a:gd name="adj1" fmla="val -33356"/>
              <a:gd name="adj2" fmla="val 81782"/>
              <a:gd name="adj3" fmla="val 16667"/>
            </a:avLst>
          </a:prstGeom>
          <a:ln>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2000" dirty="0">
                <a:solidFill>
                  <a:srgbClr val="3C8A2E"/>
                </a:solidFill>
              </a:rPr>
              <a:t>Bonjour ! Le contrat de M./Mme XXX se termine prochainement et j’ai besoin de le/la remplacer. Quelles sont les prochaines étapes ?</a:t>
            </a:r>
          </a:p>
        </p:txBody>
      </p:sp>
      <p:sp>
        <p:nvSpPr>
          <p:cNvPr id="2" name="Titre 1">
            <a:extLst>
              <a:ext uri="{FF2B5EF4-FFF2-40B4-BE49-F238E27FC236}">
                <a16:creationId xmlns:a16="http://schemas.microsoft.com/office/drawing/2014/main" id="{9E37FA36-2913-4C89-8430-C4F828F2FE80}"/>
              </a:ext>
            </a:extLst>
          </p:cNvPr>
          <p:cNvSpPr>
            <a:spLocks noGrp="1"/>
          </p:cNvSpPr>
          <p:nvPr>
            <p:ph type="title"/>
          </p:nvPr>
        </p:nvSpPr>
        <p:spPr/>
        <p:txBody>
          <a:bodyPr/>
          <a:lstStyle/>
          <a:p>
            <a:r>
              <a:rPr lang="fr-CH" dirty="0"/>
              <a:t>Processus de recrutement</a:t>
            </a:r>
          </a:p>
        </p:txBody>
      </p:sp>
      <p:sp>
        <p:nvSpPr>
          <p:cNvPr id="4" name="Espace réservé du numéro de diapositive 3">
            <a:extLst>
              <a:ext uri="{FF2B5EF4-FFF2-40B4-BE49-F238E27FC236}">
                <a16:creationId xmlns:a16="http://schemas.microsoft.com/office/drawing/2014/main" id="{71F8B673-FD91-40F9-970B-810D8C66B4B6}"/>
              </a:ext>
            </a:extLst>
          </p:cNvPr>
          <p:cNvSpPr>
            <a:spLocks noGrp="1"/>
          </p:cNvSpPr>
          <p:nvPr>
            <p:ph type="sldNum" sz="quarter" idx="11"/>
          </p:nvPr>
        </p:nvSpPr>
        <p:spPr/>
        <p:txBody>
          <a:bodyPr/>
          <a:lstStyle/>
          <a:p>
            <a:pPr>
              <a:defRPr/>
            </a:pPr>
            <a:fld id="{E7982D08-3FAE-466B-8ECC-ECD8E6C0B0B1}" type="slidenum">
              <a:rPr lang="fr-CH" smtClean="0"/>
              <a:pPr>
                <a:defRPr/>
              </a:pPr>
              <a:t>5</a:t>
            </a:fld>
            <a:endParaRPr lang="fr-CH"/>
          </a:p>
        </p:txBody>
      </p:sp>
      <p:sp>
        <p:nvSpPr>
          <p:cNvPr id="7" name="Espace réservé du pied de page 6">
            <a:extLst>
              <a:ext uri="{FF2B5EF4-FFF2-40B4-BE49-F238E27FC236}">
                <a16:creationId xmlns:a16="http://schemas.microsoft.com/office/drawing/2014/main" id="{02C86D4F-7D35-40B6-9C3E-65D75E675E6F}"/>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1214140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Gestion du temps de travail et des </a:t>
            </a:r>
            <a:br>
              <a:rPr lang="fr-CH" dirty="0">
                <a:solidFill>
                  <a:schemeClr val="tx1"/>
                </a:solidFill>
              </a:rPr>
            </a:br>
            <a:r>
              <a:rPr lang="fr-CH" dirty="0">
                <a:solidFill>
                  <a:schemeClr val="tx1"/>
                </a:solidFill>
              </a:rPr>
              <a:t>absences</a:t>
            </a:r>
          </a:p>
        </p:txBody>
      </p:sp>
      <p:sp>
        <p:nvSpPr>
          <p:cNvPr id="9" name="ZoneTexte 8">
            <a:extLst>
              <a:ext uri="{FF2B5EF4-FFF2-40B4-BE49-F238E27FC236}">
                <a16:creationId xmlns:a16="http://schemas.microsoft.com/office/drawing/2014/main" id="{453E0F7C-284D-4003-AB50-6D52FBADF185}"/>
              </a:ext>
            </a:extLst>
          </p:cNvPr>
          <p:cNvSpPr txBox="1"/>
          <p:nvPr/>
        </p:nvSpPr>
        <p:spPr>
          <a:xfrm>
            <a:off x="1115616" y="2204864"/>
            <a:ext cx="7427912" cy="3508653"/>
          </a:xfrm>
          <a:prstGeom prst="rect">
            <a:avLst/>
          </a:prstGeom>
          <a:noFill/>
        </p:spPr>
        <p:txBody>
          <a:bodyPr wrap="square" rtlCol="0">
            <a:spAutoFit/>
          </a:bodyPr>
          <a:lstStyle/>
          <a:p>
            <a:pPr>
              <a:spcBef>
                <a:spcPts val="600"/>
              </a:spcBef>
              <a:spcAft>
                <a:spcPts val="600"/>
              </a:spcAft>
            </a:pPr>
            <a:r>
              <a:rPr lang="fr-CH" dirty="0">
                <a:sym typeface="Wingdings" panose="05000000000000000000" pitchFamily="2" charset="2"/>
              </a:rPr>
              <a:t>Il existe différents modèles d’horaire. Tous se rejoignent sur les points suivants :</a:t>
            </a:r>
          </a:p>
          <a:p>
            <a:pPr marL="285750" indent="-285750">
              <a:spcBef>
                <a:spcPts val="600"/>
              </a:spcBef>
              <a:spcAft>
                <a:spcPts val="600"/>
              </a:spcAft>
              <a:buFont typeface="Wingdings" panose="05000000000000000000" pitchFamily="2" charset="2"/>
              <a:buChar char="§"/>
            </a:pPr>
            <a:r>
              <a:rPr lang="fr-CH" dirty="0">
                <a:sym typeface="Wingdings" panose="05000000000000000000" pitchFamily="2" charset="2"/>
              </a:rPr>
              <a:t>Durée de la semaine de travail à 100%: 41h30</a:t>
            </a:r>
          </a:p>
          <a:p>
            <a:pPr marL="285750" indent="-285750">
              <a:spcBef>
                <a:spcPts val="600"/>
              </a:spcBef>
              <a:spcAft>
                <a:spcPts val="600"/>
              </a:spcAft>
              <a:buFont typeface="Wingdings" panose="05000000000000000000" pitchFamily="2" charset="2"/>
              <a:buChar char="§"/>
            </a:pPr>
            <a:r>
              <a:rPr lang="fr-CH" dirty="0">
                <a:sym typeface="Wingdings" panose="05000000000000000000" pitchFamily="2" charset="2"/>
              </a:rPr>
              <a:t>Durée maximum de la semaine de travail : 55h00</a:t>
            </a:r>
          </a:p>
          <a:p>
            <a:pPr marL="285750" indent="-285750">
              <a:spcBef>
                <a:spcPts val="600"/>
              </a:spcBef>
              <a:spcAft>
                <a:spcPts val="600"/>
              </a:spcAft>
              <a:buFont typeface="Wingdings" panose="05000000000000000000" pitchFamily="2" charset="2"/>
              <a:buChar char="§"/>
            </a:pPr>
            <a:r>
              <a:rPr lang="fr-CH" dirty="0">
                <a:sym typeface="Wingdings" panose="05000000000000000000" pitchFamily="2" charset="2"/>
              </a:rPr>
              <a:t>Durée maximale de la journée de travail : 11h00</a:t>
            </a:r>
          </a:p>
          <a:p>
            <a:pPr marL="285750" indent="-285750">
              <a:spcBef>
                <a:spcPts val="600"/>
              </a:spcBef>
              <a:spcAft>
                <a:spcPts val="600"/>
              </a:spcAft>
              <a:buFont typeface="Wingdings" panose="05000000000000000000" pitchFamily="2" charset="2"/>
              <a:buChar char="§"/>
            </a:pPr>
            <a:r>
              <a:rPr lang="fr-CH" dirty="0">
                <a:sym typeface="Wingdings" panose="05000000000000000000" pitchFamily="2" charset="2"/>
              </a:rPr>
              <a:t>Pause de midi de 30 minutes obligatoire dès 7h00 de travail.</a:t>
            </a:r>
          </a:p>
          <a:p>
            <a:pPr>
              <a:spcBef>
                <a:spcPts val="600"/>
              </a:spcBef>
              <a:spcAft>
                <a:spcPts val="600"/>
              </a:spcAft>
            </a:pPr>
            <a:r>
              <a:rPr lang="fr-CH" dirty="0">
                <a:sym typeface="Wingdings" panose="05000000000000000000" pitchFamily="2" charset="2"/>
              </a:rPr>
              <a:t>La durée des vacances est également la même, soit 5 semaines de vacances jusqu’à 59 ans et 6 semaines dès l’année des 60 ans.</a:t>
            </a:r>
            <a:endParaRPr lang="fr-FR" dirty="0">
              <a:sym typeface="Wingdings" panose="05000000000000000000" pitchFamily="2" charset="2"/>
            </a:endParaRPr>
          </a:p>
          <a:p>
            <a:pPr marL="800100" lvl="1" indent="-342900">
              <a:spcBef>
                <a:spcPts val="600"/>
              </a:spcBef>
              <a:spcAft>
                <a:spcPts val="600"/>
              </a:spcAft>
              <a:buAutoNum type="alphaLcPeriod"/>
            </a:pPr>
            <a:endParaRPr lang="fr-CH" dirty="0">
              <a:solidFill>
                <a:srgbClr val="3C8A2E"/>
              </a:solidFill>
              <a:sym typeface="Wingdings" panose="05000000000000000000" pitchFamily="2" charset="2"/>
            </a:endParaRPr>
          </a:p>
        </p:txBody>
      </p:sp>
      <p:sp>
        <p:nvSpPr>
          <p:cNvPr id="2" name="Espace réservé du numéro de diapositive 1">
            <a:extLst>
              <a:ext uri="{FF2B5EF4-FFF2-40B4-BE49-F238E27FC236}">
                <a16:creationId xmlns:a16="http://schemas.microsoft.com/office/drawing/2014/main" id="{31C3090A-4E9C-44DD-845C-6114ACBB8461}"/>
              </a:ext>
            </a:extLst>
          </p:cNvPr>
          <p:cNvSpPr>
            <a:spLocks noGrp="1"/>
          </p:cNvSpPr>
          <p:nvPr>
            <p:ph type="sldNum" sz="quarter" idx="11"/>
          </p:nvPr>
        </p:nvSpPr>
        <p:spPr/>
        <p:txBody>
          <a:bodyPr/>
          <a:lstStyle/>
          <a:p>
            <a:pPr>
              <a:defRPr/>
            </a:pPr>
            <a:fld id="{E7982D08-3FAE-466B-8ECC-ECD8E6C0B0B1}" type="slidenum">
              <a:rPr lang="fr-CH" smtClean="0"/>
              <a:pPr>
                <a:defRPr/>
              </a:pPr>
              <a:t>50</a:t>
            </a:fld>
            <a:endParaRPr lang="fr-CH"/>
          </a:p>
        </p:txBody>
      </p:sp>
      <p:sp>
        <p:nvSpPr>
          <p:cNvPr id="3" name="Espace réservé du pied de page 2">
            <a:extLst>
              <a:ext uri="{FF2B5EF4-FFF2-40B4-BE49-F238E27FC236}">
                <a16:creationId xmlns:a16="http://schemas.microsoft.com/office/drawing/2014/main" id="{A2630BB8-8D32-402B-9844-9AED0E4F653B}"/>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041899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Gestion du temps de travail et des </a:t>
            </a:r>
            <a:br>
              <a:rPr lang="fr-CH" dirty="0">
                <a:solidFill>
                  <a:schemeClr val="tx1"/>
                </a:solidFill>
              </a:rPr>
            </a:br>
            <a:r>
              <a:rPr lang="fr-CH" dirty="0">
                <a:solidFill>
                  <a:schemeClr val="tx1"/>
                </a:solidFill>
              </a:rPr>
              <a:t>absences</a:t>
            </a:r>
          </a:p>
        </p:txBody>
      </p:sp>
      <p:pic>
        <p:nvPicPr>
          <p:cNvPr id="6" name="Image 5">
            <a:extLst>
              <a:ext uri="{FF2B5EF4-FFF2-40B4-BE49-F238E27FC236}">
                <a16:creationId xmlns:a16="http://schemas.microsoft.com/office/drawing/2014/main" id="{D5835B24-F5DE-4E04-B7E1-7DF8003AC9FB}"/>
              </a:ext>
            </a:extLst>
          </p:cNvPr>
          <p:cNvPicPr>
            <a:picLocks noChangeAspect="1"/>
          </p:cNvPicPr>
          <p:nvPr/>
        </p:nvPicPr>
        <p:blipFill>
          <a:blip r:embed="rId4"/>
          <a:stretch>
            <a:fillRect/>
          </a:stretch>
        </p:blipFill>
        <p:spPr>
          <a:xfrm>
            <a:off x="2891" y="1700808"/>
            <a:ext cx="9144000" cy="4899460"/>
          </a:xfrm>
          <a:prstGeom prst="rect">
            <a:avLst/>
          </a:prstGeom>
        </p:spPr>
      </p:pic>
      <p:sp>
        <p:nvSpPr>
          <p:cNvPr id="10" name="ZoneTexte 9">
            <a:extLst>
              <a:ext uri="{FF2B5EF4-FFF2-40B4-BE49-F238E27FC236}">
                <a16:creationId xmlns:a16="http://schemas.microsoft.com/office/drawing/2014/main" id="{4F168CBB-4AA6-4456-9DBA-1CE22C4B785B}"/>
              </a:ext>
            </a:extLst>
          </p:cNvPr>
          <p:cNvSpPr txBox="1"/>
          <p:nvPr/>
        </p:nvSpPr>
        <p:spPr>
          <a:xfrm>
            <a:off x="2339752" y="6550223"/>
            <a:ext cx="6707832" cy="307777"/>
          </a:xfrm>
          <a:prstGeom prst="rect">
            <a:avLst/>
          </a:prstGeom>
          <a:noFill/>
        </p:spPr>
        <p:txBody>
          <a:bodyPr wrap="square" rtlCol="0">
            <a:spAutoFit/>
          </a:bodyPr>
          <a:lstStyle/>
          <a:p>
            <a:pPr algn="r">
              <a:spcBef>
                <a:spcPts val="600"/>
              </a:spcBef>
              <a:spcAft>
                <a:spcPts val="600"/>
              </a:spcAft>
            </a:pPr>
            <a:r>
              <a:rPr lang="fr-CH" sz="1400" i="1" dirty="0">
                <a:solidFill>
                  <a:srgbClr val="3C8A2E"/>
                </a:solidFill>
                <a:sym typeface="Wingdings" panose="05000000000000000000" pitchFamily="2" charset="2"/>
              </a:rPr>
              <a:t>*Version septembre 2021</a:t>
            </a:r>
            <a:endParaRPr lang="fr-FR" sz="1400" i="1" dirty="0">
              <a:solidFill>
                <a:srgbClr val="3C8A2E"/>
              </a:solidFill>
              <a:sym typeface="Wingdings" panose="05000000000000000000" pitchFamily="2" charset="2"/>
            </a:endParaRPr>
          </a:p>
        </p:txBody>
      </p:sp>
      <p:sp>
        <p:nvSpPr>
          <p:cNvPr id="2" name="Espace réservé du numéro de diapositive 1">
            <a:extLst>
              <a:ext uri="{FF2B5EF4-FFF2-40B4-BE49-F238E27FC236}">
                <a16:creationId xmlns:a16="http://schemas.microsoft.com/office/drawing/2014/main" id="{3EC399B3-F15A-424B-9275-365E4A8F7A29}"/>
              </a:ext>
            </a:extLst>
          </p:cNvPr>
          <p:cNvSpPr>
            <a:spLocks noGrp="1"/>
          </p:cNvSpPr>
          <p:nvPr>
            <p:ph type="sldNum" sz="quarter" idx="11"/>
          </p:nvPr>
        </p:nvSpPr>
        <p:spPr/>
        <p:txBody>
          <a:bodyPr/>
          <a:lstStyle/>
          <a:p>
            <a:pPr>
              <a:defRPr/>
            </a:pPr>
            <a:fld id="{E7982D08-3FAE-466B-8ECC-ECD8E6C0B0B1}" type="slidenum">
              <a:rPr lang="fr-CH" smtClean="0"/>
              <a:pPr>
                <a:defRPr/>
              </a:pPr>
              <a:t>51</a:t>
            </a:fld>
            <a:endParaRPr lang="fr-CH"/>
          </a:p>
        </p:txBody>
      </p:sp>
      <p:sp>
        <p:nvSpPr>
          <p:cNvPr id="3" name="Espace réservé du pied de page 2">
            <a:extLst>
              <a:ext uri="{FF2B5EF4-FFF2-40B4-BE49-F238E27FC236}">
                <a16:creationId xmlns:a16="http://schemas.microsoft.com/office/drawing/2014/main" id="{6A809CB8-B918-4E63-882E-A21A886974C2}"/>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460039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52</a:t>
            </a:fld>
            <a:endParaRPr lang="fr-CH" altLang="fr-FR"/>
          </a:p>
        </p:txBody>
      </p:sp>
      <p:sp>
        <p:nvSpPr>
          <p:cNvPr id="4101" name="Rectangle 2"/>
          <p:cNvSpPr>
            <a:spLocks noGrp="1" noChangeArrowheads="1"/>
          </p:cNvSpPr>
          <p:nvPr>
            <p:ph type="title"/>
          </p:nvPr>
        </p:nvSpPr>
        <p:spPr/>
        <p:txBody>
          <a:bodyPr/>
          <a:lstStyle/>
          <a:p>
            <a:r>
              <a:rPr lang="fr-CH" dirty="0"/>
              <a:t>Mutation – Changement de taux</a:t>
            </a:r>
          </a:p>
        </p:txBody>
      </p:sp>
      <p:pic>
        <p:nvPicPr>
          <p:cNvPr id="7"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2061DBB5-B24F-4175-B796-68090ECDDD0D}"/>
              </a:ext>
            </a:extLst>
          </p:cNvPr>
          <p:cNvPicPr>
            <a:picLocks noChangeAspect="1"/>
          </p:cNvPicPr>
          <p:nvPr/>
        </p:nvPicPr>
        <p:blipFill>
          <a:blip r:embed="rId4"/>
          <a:stretch>
            <a:fillRect/>
          </a:stretch>
        </p:blipFill>
        <p:spPr>
          <a:xfrm>
            <a:off x="395015" y="1772815"/>
            <a:ext cx="8112525" cy="4535909"/>
          </a:xfrm>
          <a:prstGeom prst="rect">
            <a:avLst/>
          </a:prstGeom>
        </p:spPr>
      </p:pic>
      <p:sp>
        <p:nvSpPr>
          <p:cNvPr id="2" name="Espace réservé du pied de page 1">
            <a:extLst>
              <a:ext uri="{FF2B5EF4-FFF2-40B4-BE49-F238E27FC236}">
                <a16:creationId xmlns:a16="http://schemas.microsoft.com/office/drawing/2014/main" id="{7624AEB6-5BC8-41D5-96F2-DFE2388B15D9}"/>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169388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53</a:t>
            </a:fld>
            <a:endParaRPr lang="fr-CH" altLang="fr-FR"/>
          </a:p>
        </p:txBody>
      </p:sp>
      <p:sp>
        <p:nvSpPr>
          <p:cNvPr id="4101" name="Rectangle 2"/>
          <p:cNvSpPr>
            <a:spLocks noGrp="1" noChangeArrowheads="1"/>
          </p:cNvSpPr>
          <p:nvPr>
            <p:ph type="title"/>
          </p:nvPr>
        </p:nvSpPr>
        <p:spPr/>
        <p:txBody>
          <a:bodyPr/>
          <a:lstStyle/>
          <a:p>
            <a:r>
              <a:rPr lang="fr-CH" dirty="0"/>
              <a:t>Mutation – Changement de taux</a:t>
            </a:r>
          </a:p>
        </p:txBody>
      </p:sp>
      <p:pic>
        <p:nvPicPr>
          <p:cNvPr id="7"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50F31EE3-D8BE-4F3D-AA0E-88FF027DB217}"/>
              </a:ext>
            </a:extLst>
          </p:cNvPr>
          <p:cNvPicPr>
            <a:picLocks noChangeAspect="1"/>
          </p:cNvPicPr>
          <p:nvPr/>
        </p:nvPicPr>
        <p:blipFill>
          <a:blip r:embed="rId4"/>
          <a:stretch>
            <a:fillRect/>
          </a:stretch>
        </p:blipFill>
        <p:spPr>
          <a:xfrm>
            <a:off x="621404" y="2348880"/>
            <a:ext cx="8065396" cy="3325425"/>
          </a:xfrm>
          <a:prstGeom prst="rect">
            <a:avLst/>
          </a:prstGeom>
        </p:spPr>
      </p:pic>
      <p:sp>
        <p:nvSpPr>
          <p:cNvPr id="2" name="Espace réservé du pied de page 1">
            <a:extLst>
              <a:ext uri="{FF2B5EF4-FFF2-40B4-BE49-F238E27FC236}">
                <a16:creationId xmlns:a16="http://schemas.microsoft.com/office/drawing/2014/main" id="{CDF877DE-AC85-4351-888E-67DD642368A2}"/>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009643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7568E-D0DA-4A56-AD2B-CA7F722943CB}"/>
              </a:ext>
            </a:extLst>
          </p:cNvPr>
          <p:cNvSpPr>
            <a:spLocks noGrp="1"/>
          </p:cNvSpPr>
          <p:nvPr>
            <p:ph type="title"/>
          </p:nvPr>
        </p:nvSpPr>
        <p:spPr/>
        <p:txBody>
          <a:bodyPr/>
          <a:lstStyle/>
          <a:p>
            <a:r>
              <a:rPr lang="fr-CH" dirty="0"/>
              <a:t>Mutation – Changement de taux</a:t>
            </a:r>
          </a:p>
        </p:txBody>
      </p:sp>
      <p:pic>
        <p:nvPicPr>
          <p:cNvPr id="7" name="Image 6" descr="Une image contenant texte&#10;&#10;Description générée automatiquement">
            <a:extLst>
              <a:ext uri="{FF2B5EF4-FFF2-40B4-BE49-F238E27FC236}">
                <a16:creationId xmlns:a16="http://schemas.microsoft.com/office/drawing/2014/main" id="{4F1BE83B-1708-4D50-9884-A48517866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221005"/>
            <a:ext cx="5207080" cy="5451759"/>
          </a:xfrm>
          <a:prstGeom prst="rect">
            <a:avLst/>
          </a:prstGeom>
        </p:spPr>
      </p:pic>
      <p:sp>
        <p:nvSpPr>
          <p:cNvPr id="3" name="Espace réservé du numéro de diapositive 2">
            <a:extLst>
              <a:ext uri="{FF2B5EF4-FFF2-40B4-BE49-F238E27FC236}">
                <a16:creationId xmlns:a16="http://schemas.microsoft.com/office/drawing/2014/main" id="{92A3CBE0-7333-4D98-AF7E-920928BFF0C6}"/>
              </a:ext>
            </a:extLst>
          </p:cNvPr>
          <p:cNvSpPr>
            <a:spLocks noGrp="1"/>
          </p:cNvSpPr>
          <p:nvPr>
            <p:ph type="sldNum" sz="quarter" idx="11"/>
          </p:nvPr>
        </p:nvSpPr>
        <p:spPr/>
        <p:txBody>
          <a:bodyPr/>
          <a:lstStyle/>
          <a:p>
            <a:pPr>
              <a:defRPr/>
            </a:pPr>
            <a:fld id="{E7982D08-3FAE-466B-8ECC-ECD8E6C0B0B1}" type="slidenum">
              <a:rPr lang="fr-CH" smtClean="0"/>
              <a:pPr>
                <a:defRPr/>
              </a:pPr>
              <a:t>54</a:t>
            </a:fld>
            <a:endParaRPr lang="fr-CH"/>
          </a:p>
        </p:txBody>
      </p:sp>
      <p:sp>
        <p:nvSpPr>
          <p:cNvPr id="4" name="Espace réservé du pied de page 3">
            <a:extLst>
              <a:ext uri="{FF2B5EF4-FFF2-40B4-BE49-F238E27FC236}">
                <a16:creationId xmlns:a16="http://schemas.microsoft.com/office/drawing/2014/main" id="{9725E185-6D91-4EC6-ABA8-C26AC81C6EF1}"/>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175806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Mutation – Changement de taux</a:t>
            </a:r>
          </a:p>
        </p:txBody>
      </p:sp>
      <p:grpSp>
        <p:nvGrpSpPr>
          <p:cNvPr id="12" name="Groupe 11">
            <a:extLst>
              <a:ext uri="{FF2B5EF4-FFF2-40B4-BE49-F238E27FC236}">
                <a16:creationId xmlns:a16="http://schemas.microsoft.com/office/drawing/2014/main" id="{54EC8EF5-A72C-42E2-9172-7AD2002D5E22}"/>
              </a:ext>
            </a:extLst>
          </p:cNvPr>
          <p:cNvGrpSpPr/>
          <p:nvPr/>
        </p:nvGrpSpPr>
        <p:grpSpPr>
          <a:xfrm>
            <a:off x="1458985" y="3078435"/>
            <a:ext cx="6575344" cy="1502693"/>
            <a:chOff x="1458985" y="1700808"/>
            <a:chExt cx="6575344" cy="1502693"/>
          </a:xfrm>
        </p:grpSpPr>
        <p:sp>
          <p:nvSpPr>
            <p:cNvPr id="15" name="Ellipse 14">
              <a:extLst>
                <a:ext uri="{FF2B5EF4-FFF2-40B4-BE49-F238E27FC236}">
                  <a16:creationId xmlns:a16="http://schemas.microsoft.com/office/drawing/2014/main" id="{7F745059-52B2-419C-BAC4-CAD4808CCD1E}"/>
                </a:ext>
              </a:extLst>
            </p:cNvPr>
            <p:cNvSpPr/>
            <p:nvPr/>
          </p:nvSpPr>
          <p:spPr>
            <a:xfrm>
              <a:off x="1458985" y="1700808"/>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6" name="ZoneTexte 15">
              <a:extLst>
                <a:ext uri="{FF2B5EF4-FFF2-40B4-BE49-F238E27FC236}">
                  <a16:creationId xmlns:a16="http://schemas.microsoft.com/office/drawing/2014/main" id="{9B153C6E-FBB4-4165-903A-6409C9CFA6A5}"/>
                </a:ext>
              </a:extLst>
            </p:cNvPr>
            <p:cNvSpPr txBox="1"/>
            <p:nvPr/>
          </p:nvSpPr>
          <p:spPr>
            <a:xfrm>
              <a:off x="3203848" y="1700808"/>
              <a:ext cx="4830481" cy="1200329"/>
            </a:xfrm>
            <a:prstGeom prst="rect">
              <a:avLst/>
            </a:prstGeom>
            <a:noFill/>
          </p:spPr>
          <p:txBody>
            <a:bodyPr wrap="square" rtlCol="0">
              <a:spAutoFit/>
            </a:bodyPr>
            <a:lstStyle/>
            <a:p>
              <a:r>
                <a:rPr lang="fr-CH" b="1" dirty="0">
                  <a:solidFill>
                    <a:srgbClr val="3C8A2E"/>
                  </a:solidFill>
                </a:rPr>
                <a:t>Un collaborateur souhaite baisser son taux d’activité de 100% à 80%.</a:t>
              </a:r>
            </a:p>
            <a:p>
              <a:pPr marL="285750" indent="-285750">
                <a:buFont typeface="Arial" panose="020B0604020202020204" pitchFamily="34" charset="0"/>
                <a:buChar char="•"/>
              </a:pPr>
              <a:r>
                <a:rPr lang="fr-CH" i="1" dirty="0"/>
                <a:t>Quels sont les impacts de ce changement de taux ?</a:t>
              </a:r>
            </a:p>
          </p:txBody>
        </p:sp>
      </p:grpSp>
      <p:sp>
        <p:nvSpPr>
          <p:cNvPr id="2" name="Espace réservé du numéro de diapositive 1">
            <a:extLst>
              <a:ext uri="{FF2B5EF4-FFF2-40B4-BE49-F238E27FC236}">
                <a16:creationId xmlns:a16="http://schemas.microsoft.com/office/drawing/2014/main" id="{7CE5565F-999F-4C1E-B017-885E3A052676}"/>
              </a:ext>
            </a:extLst>
          </p:cNvPr>
          <p:cNvSpPr>
            <a:spLocks noGrp="1"/>
          </p:cNvSpPr>
          <p:nvPr>
            <p:ph type="sldNum" sz="quarter" idx="11"/>
          </p:nvPr>
        </p:nvSpPr>
        <p:spPr/>
        <p:txBody>
          <a:bodyPr/>
          <a:lstStyle/>
          <a:p>
            <a:pPr>
              <a:defRPr/>
            </a:pPr>
            <a:fld id="{E7982D08-3FAE-466B-8ECC-ECD8E6C0B0B1}" type="slidenum">
              <a:rPr lang="fr-CH" smtClean="0"/>
              <a:pPr>
                <a:defRPr/>
              </a:pPr>
              <a:t>55</a:t>
            </a:fld>
            <a:endParaRPr lang="fr-CH"/>
          </a:p>
        </p:txBody>
      </p:sp>
      <p:sp>
        <p:nvSpPr>
          <p:cNvPr id="3" name="Espace réservé du pied de page 2">
            <a:extLst>
              <a:ext uri="{FF2B5EF4-FFF2-40B4-BE49-F238E27FC236}">
                <a16:creationId xmlns:a16="http://schemas.microsoft.com/office/drawing/2014/main" id="{3B904B03-6FE6-4A58-BBB3-04D9572B0345}"/>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4086900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7568E-D0DA-4A56-AD2B-CA7F722943CB}"/>
              </a:ext>
            </a:extLst>
          </p:cNvPr>
          <p:cNvSpPr>
            <a:spLocks noGrp="1"/>
          </p:cNvSpPr>
          <p:nvPr>
            <p:ph type="title"/>
          </p:nvPr>
        </p:nvSpPr>
        <p:spPr/>
        <p:txBody>
          <a:bodyPr/>
          <a:lstStyle/>
          <a:p>
            <a:r>
              <a:rPr lang="fr-CH" dirty="0"/>
              <a:t>Mutation – Changement de taux</a:t>
            </a:r>
          </a:p>
        </p:txBody>
      </p:sp>
      <p:graphicFrame>
        <p:nvGraphicFramePr>
          <p:cNvPr id="7" name="Diagramme 6">
            <a:extLst>
              <a:ext uri="{FF2B5EF4-FFF2-40B4-BE49-F238E27FC236}">
                <a16:creationId xmlns:a16="http://schemas.microsoft.com/office/drawing/2014/main" id="{53C2CD7C-BACE-4231-B480-EBF94EED605F}"/>
              </a:ext>
            </a:extLst>
          </p:cNvPr>
          <p:cNvGraphicFramePr/>
          <p:nvPr>
            <p:extLst>
              <p:ext uri="{D42A27DB-BD31-4B8C-83A1-F6EECF244321}">
                <p14:modId xmlns:p14="http://schemas.microsoft.com/office/powerpoint/2010/main" val="1462164019"/>
              </p:ext>
            </p:extLst>
          </p:nvPr>
        </p:nvGraphicFramePr>
        <p:xfrm>
          <a:off x="362676" y="2060848"/>
          <a:ext cx="8418648" cy="179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a:extLst>
              <a:ext uri="{FF2B5EF4-FFF2-40B4-BE49-F238E27FC236}">
                <a16:creationId xmlns:a16="http://schemas.microsoft.com/office/drawing/2014/main" id="{65DF6E72-8DC9-4A41-914C-97A7E3EF2CD9}"/>
              </a:ext>
            </a:extLst>
          </p:cNvPr>
          <p:cNvGraphicFramePr/>
          <p:nvPr>
            <p:extLst>
              <p:ext uri="{D42A27DB-BD31-4B8C-83A1-F6EECF244321}">
                <p14:modId xmlns:p14="http://schemas.microsoft.com/office/powerpoint/2010/main" val="315244237"/>
              </p:ext>
            </p:extLst>
          </p:nvPr>
        </p:nvGraphicFramePr>
        <p:xfrm>
          <a:off x="1747258" y="3922780"/>
          <a:ext cx="5649484" cy="12057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Espace réservé du numéro de diapositive 2">
            <a:extLst>
              <a:ext uri="{FF2B5EF4-FFF2-40B4-BE49-F238E27FC236}">
                <a16:creationId xmlns:a16="http://schemas.microsoft.com/office/drawing/2014/main" id="{5A26E88B-EF4B-4C1D-8DF7-DA68FB330237}"/>
              </a:ext>
            </a:extLst>
          </p:cNvPr>
          <p:cNvSpPr>
            <a:spLocks noGrp="1"/>
          </p:cNvSpPr>
          <p:nvPr>
            <p:ph type="sldNum" sz="quarter" idx="11"/>
          </p:nvPr>
        </p:nvSpPr>
        <p:spPr/>
        <p:txBody>
          <a:bodyPr/>
          <a:lstStyle/>
          <a:p>
            <a:pPr>
              <a:defRPr/>
            </a:pPr>
            <a:fld id="{E7982D08-3FAE-466B-8ECC-ECD8E6C0B0B1}" type="slidenum">
              <a:rPr lang="fr-CH" smtClean="0"/>
              <a:pPr>
                <a:defRPr/>
              </a:pPr>
              <a:t>56</a:t>
            </a:fld>
            <a:endParaRPr lang="fr-CH"/>
          </a:p>
        </p:txBody>
      </p:sp>
      <p:sp>
        <p:nvSpPr>
          <p:cNvPr id="4" name="Espace réservé du pied de page 3">
            <a:extLst>
              <a:ext uri="{FF2B5EF4-FFF2-40B4-BE49-F238E27FC236}">
                <a16:creationId xmlns:a16="http://schemas.microsoft.com/office/drawing/2014/main" id="{CEDC8B46-29BB-4AFC-9F08-78DDBEFE8FDD}"/>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974497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7568E-D0DA-4A56-AD2B-CA7F722943CB}"/>
              </a:ext>
            </a:extLst>
          </p:cNvPr>
          <p:cNvSpPr>
            <a:spLocks noGrp="1"/>
          </p:cNvSpPr>
          <p:nvPr>
            <p:ph type="title"/>
          </p:nvPr>
        </p:nvSpPr>
        <p:spPr/>
        <p:txBody>
          <a:bodyPr/>
          <a:lstStyle/>
          <a:p>
            <a:r>
              <a:rPr lang="fr-CH" dirty="0"/>
              <a:t>Fin des rapports de travail</a:t>
            </a:r>
          </a:p>
        </p:txBody>
      </p:sp>
      <p:pic>
        <p:nvPicPr>
          <p:cNvPr id="9" name="Image 8">
            <a:extLst>
              <a:ext uri="{FF2B5EF4-FFF2-40B4-BE49-F238E27FC236}">
                <a16:creationId xmlns:a16="http://schemas.microsoft.com/office/drawing/2014/main" id="{36B531F4-693F-4E72-A000-91D3DB181425}"/>
              </a:ext>
            </a:extLst>
          </p:cNvPr>
          <p:cNvPicPr>
            <a:picLocks noChangeAspect="1"/>
          </p:cNvPicPr>
          <p:nvPr/>
        </p:nvPicPr>
        <p:blipFill>
          <a:blip r:embed="rId3"/>
          <a:stretch>
            <a:fillRect/>
          </a:stretch>
        </p:blipFill>
        <p:spPr>
          <a:xfrm>
            <a:off x="604284" y="1866682"/>
            <a:ext cx="7935432" cy="3124636"/>
          </a:xfrm>
          <a:prstGeom prst="rect">
            <a:avLst/>
          </a:prstGeom>
        </p:spPr>
      </p:pic>
      <p:sp>
        <p:nvSpPr>
          <p:cNvPr id="3" name="Espace réservé du numéro de diapositive 2">
            <a:extLst>
              <a:ext uri="{FF2B5EF4-FFF2-40B4-BE49-F238E27FC236}">
                <a16:creationId xmlns:a16="http://schemas.microsoft.com/office/drawing/2014/main" id="{4989F8E0-D9CE-43F7-85D7-40BE654FFA28}"/>
              </a:ext>
            </a:extLst>
          </p:cNvPr>
          <p:cNvSpPr>
            <a:spLocks noGrp="1"/>
          </p:cNvSpPr>
          <p:nvPr>
            <p:ph type="sldNum" sz="quarter" idx="11"/>
          </p:nvPr>
        </p:nvSpPr>
        <p:spPr/>
        <p:txBody>
          <a:bodyPr/>
          <a:lstStyle/>
          <a:p>
            <a:pPr>
              <a:defRPr/>
            </a:pPr>
            <a:fld id="{E7982D08-3FAE-466B-8ECC-ECD8E6C0B0B1}" type="slidenum">
              <a:rPr lang="fr-CH" smtClean="0"/>
              <a:pPr>
                <a:defRPr/>
              </a:pPr>
              <a:t>57</a:t>
            </a:fld>
            <a:endParaRPr lang="fr-CH"/>
          </a:p>
        </p:txBody>
      </p:sp>
      <p:sp>
        <p:nvSpPr>
          <p:cNvPr id="4" name="Espace réservé du pied de page 3">
            <a:extLst>
              <a:ext uri="{FF2B5EF4-FFF2-40B4-BE49-F238E27FC236}">
                <a16:creationId xmlns:a16="http://schemas.microsoft.com/office/drawing/2014/main" id="{A3972E55-5C2D-4DD9-9549-E6F1A6832883}"/>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4124901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7568E-D0DA-4A56-AD2B-CA7F722943CB}"/>
              </a:ext>
            </a:extLst>
          </p:cNvPr>
          <p:cNvSpPr>
            <a:spLocks noGrp="1"/>
          </p:cNvSpPr>
          <p:nvPr>
            <p:ph type="title"/>
          </p:nvPr>
        </p:nvSpPr>
        <p:spPr/>
        <p:txBody>
          <a:bodyPr/>
          <a:lstStyle/>
          <a:p>
            <a:r>
              <a:rPr lang="fr-CH" dirty="0"/>
              <a:t>Fin des rapports de travail</a:t>
            </a:r>
          </a:p>
        </p:txBody>
      </p:sp>
      <p:pic>
        <p:nvPicPr>
          <p:cNvPr id="12" name="Image 11">
            <a:extLst>
              <a:ext uri="{FF2B5EF4-FFF2-40B4-BE49-F238E27FC236}">
                <a16:creationId xmlns:a16="http://schemas.microsoft.com/office/drawing/2014/main" id="{95ADD72F-90A7-470E-884F-C25C5D500B75}"/>
              </a:ext>
            </a:extLst>
          </p:cNvPr>
          <p:cNvPicPr>
            <a:picLocks noChangeAspect="1"/>
          </p:cNvPicPr>
          <p:nvPr/>
        </p:nvPicPr>
        <p:blipFill>
          <a:blip r:embed="rId3"/>
          <a:stretch>
            <a:fillRect/>
          </a:stretch>
        </p:blipFill>
        <p:spPr>
          <a:xfrm>
            <a:off x="1835324" y="1556736"/>
            <a:ext cx="5473352" cy="4666866"/>
          </a:xfrm>
          <a:prstGeom prst="rect">
            <a:avLst/>
          </a:prstGeom>
        </p:spPr>
      </p:pic>
      <p:sp>
        <p:nvSpPr>
          <p:cNvPr id="3" name="Espace réservé du numéro de diapositive 2">
            <a:extLst>
              <a:ext uri="{FF2B5EF4-FFF2-40B4-BE49-F238E27FC236}">
                <a16:creationId xmlns:a16="http://schemas.microsoft.com/office/drawing/2014/main" id="{2AE5293F-6F4F-4D19-A26B-6FD441FB37F0}"/>
              </a:ext>
            </a:extLst>
          </p:cNvPr>
          <p:cNvSpPr>
            <a:spLocks noGrp="1"/>
          </p:cNvSpPr>
          <p:nvPr>
            <p:ph type="sldNum" sz="quarter" idx="11"/>
          </p:nvPr>
        </p:nvSpPr>
        <p:spPr/>
        <p:txBody>
          <a:bodyPr/>
          <a:lstStyle/>
          <a:p>
            <a:pPr>
              <a:defRPr/>
            </a:pPr>
            <a:fld id="{E7982D08-3FAE-466B-8ECC-ECD8E6C0B0B1}" type="slidenum">
              <a:rPr lang="fr-CH" smtClean="0"/>
              <a:pPr>
                <a:defRPr/>
              </a:pPr>
              <a:t>58</a:t>
            </a:fld>
            <a:endParaRPr lang="fr-CH"/>
          </a:p>
        </p:txBody>
      </p:sp>
      <p:sp>
        <p:nvSpPr>
          <p:cNvPr id="4" name="Espace réservé du pied de page 3">
            <a:extLst>
              <a:ext uri="{FF2B5EF4-FFF2-40B4-BE49-F238E27FC236}">
                <a16:creationId xmlns:a16="http://schemas.microsoft.com/office/drawing/2014/main" id="{0214B02A-C8FE-4897-9D20-F079AAB1684C}"/>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9548864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des rapports de travail – Accusé</a:t>
            </a:r>
            <a:br>
              <a:rPr lang="fr-CH" dirty="0">
                <a:solidFill>
                  <a:schemeClr val="tx1"/>
                </a:solidFill>
              </a:rPr>
            </a:br>
            <a:r>
              <a:rPr lang="fr-CH" dirty="0">
                <a:solidFill>
                  <a:schemeClr val="tx1"/>
                </a:solidFill>
              </a:rPr>
              <a:t>réception de la démission</a:t>
            </a:r>
          </a:p>
        </p:txBody>
      </p:sp>
      <p:grpSp>
        <p:nvGrpSpPr>
          <p:cNvPr id="9" name="Groupe 8">
            <a:extLst>
              <a:ext uri="{FF2B5EF4-FFF2-40B4-BE49-F238E27FC236}">
                <a16:creationId xmlns:a16="http://schemas.microsoft.com/office/drawing/2014/main" id="{F5D6D556-E9A6-40AA-AC7A-173357C96842}"/>
              </a:ext>
            </a:extLst>
          </p:cNvPr>
          <p:cNvGrpSpPr/>
          <p:nvPr/>
        </p:nvGrpSpPr>
        <p:grpSpPr>
          <a:xfrm>
            <a:off x="1258888" y="2366146"/>
            <a:ext cx="6575344" cy="1502693"/>
            <a:chOff x="1458985" y="1700808"/>
            <a:chExt cx="6575344" cy="1502693"/>
          </a:xfrm>
        </p:grpSpPr>
        <p:sp>
          <p:nvSpPr>
            <p:cNvPr id="10" name="Ellipse 9">
              <a:extLst>
                <a:ext uri="{FF2B5EF4-FFF2-40B4-BE49-F238E27FC236}">
                  <a16:creationId xmlns:a16="http://schemas.microsoft.com/office/drawing/2014/main" id="{E6B9E06B-82D3-47A0-AD0C-D241627FB807}"/>
                </a:ext>
              </a:extLst>
            </p:cNvPr>
            <p:cNvSpPr/>
            <p:nvPr/>
          </p:nvSpPr>
          <p:spPr>
            <a:xfrm>
              <a:off x="1458985" y="1700808"/>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1" name="ZoneTexte 10">
              <a:extLst>
                <a:ext uri="{FF2B5EF4-FFF2-40B4-BE49-F238E27FC236}">
                  <a16:creationId xmlns:a16="http://schemas.microsoft.com/office/drawing/2014/main" id="{1E4FE47B-67AD-423F-9188-B5FFF6BABE9C}"/>
                </a:ext>
              </a:extLst>
            </p:cNvPr>
            <p:cNvSpPr txBox="1"/>
            <p:nvPr/>
          </p:nvSpPr>
          <p:spPr>
            <a:xfrm>
              <a:off x="3203848" y="1700808"/>
              <a:ext cx="4830481" cy="923330"/>
            </a:xfrm>
            <a:prstGeom prst="rect">
              <a:avLst/>
            </a:prstGeom>
            <a:noFill/>
          </p:spPr>
          <p:txBody>
            <a:bodyPr wrap="square" rtlCol="0">
              <a:spAutoFit/>
            </a:bodyPr>
            <a:lstStyle/>
            <a:p>
              <a:r>
                <a:rPr lang="fr-CH" b="1" dirty="0">
                  <a:solidFill>
                    <a:srgbClr val="3C8A2E"/>
                  </a:solidFill>
                </a:rPr>
                <a:t>M. Bonjour a démissionné le 24 janvier. Il est en CDI, dans sa 6</a:t>
              </a:r>
              <a:r>
                <a:rPr lang="fr-CH" b="1" baseline="30000" dirty="0">
                  <a:solidFill>
                    <a:srgbClr val="3C8A2E"/>
                  </a:solidFill>
                </a:rPr>
                <a:t>e</a:t>
              </a:r>
              <a:r>
                <a:rPr lang="fr-CH" b="1" dirty="0">
                  <a:solidFill>
                    <a:srgbClr val="3C8A2E"/>
                  </a:solidFill>
                </a:rPr>
                <a:t> année de service.</a:t>
              </a:r>
            </a:p>
            <a:p>
              <a:pPr marL="285750" indent="-285750">
                <a:buFont typeface="Arial" panose="020B0604020202020204" pitchFamily="34" charset="0"/>
                <a:buChar char="•"/>
              </a:pPr>
              <a:r>
                <a:rPr lang="fr-CH" i="1" dirty="0"/>
                <a:t>A quelle date se terminera son contrat ?</a:t>
              </a:r>
            </a:p>
          </p:txBody>
        </p:sp>
      </p:grpSp>
      <p:sp>
        <p:nvSpPr>
          <p:cNvPr id="12" name="ZoneTexte 11">
            <a:extLst>
              <a:ext uri="{FF2B5EF4-FFF2-40B4-BE49-F238E27FC236}">
                <a16:creationId xmlns:a16="http://schemas.microsoft.com/office/drawing/2014/main" id="{1A644043-4870-4425-9E9A-3BC09EC7138E}"/>
              </a:ext>
            </a:extLst>
          </p:cNvPr>
          <p:cNvSpPr txBox="1"/>
          <p:nvPr/>
        </p:nvSpPr>
        <p:spPr>
          <a:xfrm>
            <a:off x="108618" y="4653136"/>
            <a:ext cx="8926764" cy="646331"/>
          </a:xfrm>
          <a:prstGeom prst="rect">
            <a:avLst/>
          </a:prstGeom>
          <a:noFill/>
        </p:spPr>
        <p:txBody>
          <a:bodyPr wrap="square" rtlCol="0">
            <a:spAutoFit/>
          </a:bodyPr>
          <a:lstStyle/>
          <a:p>
            <a:r>
              <a:rPr lang="fr-CH" i="1" dirty="0">
                <a:solidFill>
                  <a:srgbClr val="3C8A2E"/>
                </a:solidFill>
              </a:rPr>
              <a:t>Le délai de congé de M. Bonjour est de trois mois. Son contrat se terminera au 30 avril suivant.</a:t>
            </a:r>
          </a:p>
        </p:txBody>
      </p:sp>
      <p:sp>
        <p:nvSpPr>
          <p:cNvPr id="2" name="Espace réservé du numéro de diapositive 1">
            <a:extLst>
              <a:ext uri="{FF2B5EF4-FFF2-40B4-BE49-F238E27FC236}">
                <a16:creationId xmlns:a16="http://schemas.microsoft.com/office/drawing/2014/main" id="{4EFD8D4F-12FC-432B-8515-672B9BDFE977}"/>
              </a:ext>
            </a:extLst>
          </p:cNvPr>
          <p:cNvSpPr>
            <a:spLocks noGrp="1"/>
          </p:cNvSpPr>
          <p:nvPr>
            <p:ph type="sldNum" sz="quarter" idx="11"/>
          </p:nvPr>
        </p:nvSpPr>
        <p:spPr/>
        <p:txBody>
          <a:bodyPr/>
          <a:lstStyle/>
          <a:p>
            <a:pPr>
              <a:defRPr/>
            </a:pPr>
            <a:fld id="{E7982D08-3FAE-466B-8ECC-ECD8E6C0B0B1}" type="slidenum">
              <a:rPr lang="fr-CH" smtClean="0"/>
              <a:pPr>
                <a:defRPr/>
              </a:pPr>
              <a:t>59</a:t>
            </a:fld>
            <a:endParaRPr lang="fr-CH"/>
          </a:p>
        </p:txBody>
      </p:sp>
      <p:sp>
        <p:nvSpPr>
          <p:cNvPr id="3" name="Espace réservé du pied de page 2">
            <a:extLst>
              <a:ext uri="{FF2B5EF4-FFF2-40B4-BE49-F238E27FC236}">
                <a16:creationId xmlns:a16="http://schemas.microsoft.com/office/drawing/2014/main" id="{5D31AC98-C042-4440-8596-1333BB279036}"/>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23305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4"/>
            <a:ext cx="6247066" cy="8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Processus de recrutement</a:t>
            </a:r>
          </a:p>
        </p:txBody>
      </p:sp>
      <p:graphicFrame>
        <p:nvGraphicFramePr>
          <p:cNvPr id="2" name="Diagramme 1">
            <a:extLst>
              <a:ext uri="{FF2B5EF4-FFF2-40B4-BE49-F238E27FC236}">
                <a16:creationId xmlns:a16="http://schemas.microsoft.com/office/drawing/2014/main" id="{AB64E53A-E291-4FE7-B5A3-2987062FCA16}"/>
              </a:ext>
            </a:extLst>
          </p:cNvPr>
          <p:cNvGraphicFramePr/>
          <p:nvPr>
            <p:extLst>
              <p:ext uri="{D42A27DB-BD31-4B8C-83A1-F6EECF244321}">
                <p14:modId xmlns:p14="http://schemas.microsoft.com/office/powerpoint/2010/main" val="2704529867"/>
              </p:ext>
            </p:extLst>
          </p:nvPr>
        </p:nvGraphicFramePr>
        <p:xfrm>
          <a:off x="185800" y="1772816"/>
          <a:ext cx="8418648" cy="1796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me 7">
            <a:extLst>
              <a:ext uri="{FF2B5EF4-FFF2-40B4-BE49-F238E27FC236}">
                <a16:creationId xmlns:a16="http://schemas.microsoft.com/office/drawing/2014/main" id="{7B7577EF-97D7-4ACB-B712-DCA841EA4592}"/>
              </a:ext>
            </a:extLst>
          </p:cNvPr>
          <p:cNvGraphicFramePr/>
          <p:nvPr>
            <p:extLst>
              <p:ext uri="{D42A27DB-BD31-4B8C-83A1-F6EECF244321}">
                <p14:modId xmlns:p14="http://schemas.microsoft.com/office/powerpoint/2010/main" val="4168300031"/>
              </p:ext>
            </p:extLst>
          </p:nvPr>
        </p:nvGraphicFramePr>
        <p:xfrm>
          <a:off x="185800" y="3226748"/>
          <a:ext cx="8418648" cy="17967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me 8">
            <a:extLst>
              <a:ext uri="{FF2B5EF4-FFF2-40B4-BE49-F238E27FC236}">
                <a16:creationId xmlns:a16="http://schemas.microsoft.com/office/drawing/2014/main" id="{37C8C4B7-EF54-4BDC-B2AD-F0B184B8E248}"/>
              </a:ext>
            </a:extLst>
          </p:cNvPr>
          <p:cNvGraphicFramePr/>
          <p:nvPr>
            <p:extLst>
              <p:ext uri="{D42A27DB-BD31-4B8C-83A1-F6EECF244321}">
                <p14:modId xmlns:p14="http://schemas.microsoft.com/office/powerpoint/2010/main" val="1996116455"/>
              </p:ext>
            </p:extLst>
          </p:nvPr>
        </p:nvGraphicFramePr>
        <p:xfrm>
          <a:off x="173097" y="4680679"/>
          <a:ext cx="8418648" cy="179671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 name="Espace réservé du numéro de diapositive 2">
            <a:extLst>
              <a:ext uri="{FF2B5EF4-FFF2-40B4-BE49-F238E27FC236}">
                <a16:creationId xmlns:a16="http://schemas.microsoft.com/office/drawing/2014/main" id="{37323CBF-BE19-409C-8FA5-B8AA49A51847}"/>
              </a:ext>
            </a:extLst>
          </p:cNvPr>
          <p:cNvSpPr>
            <a:spLocks noGrp="1"/>
          </p:cNvSpPr>
          <p:nvPr>
            <p:ph type="sldNum" sz="quarter" idx="11"/>
          </p:nvPr>
        </p:nvSpPr>
        <p:spPr/>
        <p:txBody>
          <a:bodyPr/>
          <a:lstStyle/>
          <a:p>
            <a:pPr>
              <a:defRPr/>
            </a:pPr>
            <a:fld id="{E7982D08-3FAE-466B-8ECC-ECD8E6C0B0B1}" type="slidenum">
              <a:rPr lang="fr-CH" smtClean="0"/>
              <a:pPr>
                <a:defRPr/>
              </a:pPr>
              <a:t>6</a:t>
            </a:fld>
            <a:endParaRPr lang="fr-CH"/>
          </a:p>
        </p:txBody>
      </p:sp>
      <p:sp>
        <p:nvSpPr>
          <p:cNvPr id="4" name="Espace réservé du pied de page 3">
            <a:extLst>
              <a:ext uri="{FF2B5EF4-FFF2-40B4-BE49-F238E27FC236}">
                <a16:creationId xmlns:a16="http://schemas.microsoft.com/office/drawing/2014/main" id="{816CDF04-BC10-4E1F-8035-22DAAAE92DD6}"/>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173193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des rapports de travail - exercice</a:t>
            </a:r>
          </a:p>
        </p:txBody>
      </p:sp>
      <p:pic>
        <p:nvPicPr>
          <p:cNvPr id="10" name="Image 9">
            <a:extLst>
              <a:ext uri="{FF2B5EF4-FFF2-40B4-BE49-F238E27FC236}">
                <a16:creationId xmlns:a16="http://schemas.microsoft.com/office/drawing/2014/main" id="{A79AD3B8-3620-481A-B325-6C116AEA0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06" y="2000520"/>
            <a:ext cx="692696" cy="692696"/>
          </a:xfrm>
          <a:prstGeom prst="rect">
            <a:avLst/>
          </a:prstGeom>
        </p:spPr>
      </p:pic>
      <p:sp>
        <p:nvSpPr>
          <p:cNvPr id="11" name="ZoneTexte 10">
            <a:extLst>
              <a:ext uri="{FF2B5EF4-FFF2-40B4-BE49-F238E27FC236}">
                <a16:creationId xmlns:a16="http://schemas.microsoft.com/office/drawing/2014/main" id="{EC8C7CC2-88E9-4050-8D5E-79CB3A425110}"/>
              </a:ext>
            </a:extLst>
          </p:cNvPr>
          <p:cNvSpPr txBox="1"/>
          <p:nvPr/>
        </p:nvSpPr>
        <p:spPr>
          <a:xfrm>
            <a:off x="1000702" y="2162202"/>
            <a:ext cx="531440" cy="369332"/>
          </a:xfrm>
          <a:prstGeom prst="rect">
            <a:avLst/>
          </a:prstGeom>
          <a:noFill/>
        </p:spPr>
        <p:txBody>
          <a:bodyPr wrap="square" rtlCol="0">
            <a:spAutoFit/>
          </a:bodyPr>
          <a:lstStyle/>
          <a:p>
            <a:r>
              <a:rPr lang="fr-CH" b="1" dirty="0"/>
              <a:t>10’</a:t>
            </a:r>
          </a:p>
        </p:txBody>
      </p:sp>
      <p:sp>
        <p:nvSpPr>
          <p:cNvPr id="12" name="ZoneTexte 11">
            <a:extLst>
              <a:ext uri="{FF2B5EF4-FFF2-40B4-BE49-F238E27FC236}">
                <a16:creationId xmlns:a16="http://schemas.microsoft.com/office/drawing/2014/main" id="{8F7DA28E-76DB-4500-8E75-A65AFEB9BEF3}"/>
              </a:ext>
            </a:extLst>
          </p:cNvPr>
          <p:cNvSpPr txBox="1"/>
          <p:nvPr/>
        </p:nvSpPr>
        <p:spPr>
          <a:xfrm>
            <a:off x="253414" y="2972386"/>
            <a:ext cx="4678625" cy="1785104"/>
          </a:xfrm>
          <a:prstGeom prst="rect">
            <a:avLst/>
          </a:prstGeom>
          <a:noFill/>
        </p:spPr>
        <p:txBody>
          <a:bodyPr wrap="square" rtlCol="0">
            <a:spAutoFit/>
          </a:bodyPr>
          <a:lstStyle/>
          <a:p>
            <a:pPr algn="just">
              <a:spcBef>
                <a:spcPts val="600"/>
              </a:spcBef>
              <a:spcAft>
                <a:spcPts val="600"/>
              </a:spcAft>
            </a:pPr>
            <a:r>
              <a:rPr lang="fr-CH" dirty="0"/>
              <a:t>M. Bonjour a donné sa démission. Quelles sont selon-vous les étapes à effectuer par l’équipe RH ?</a:t>
            </a:r>
          </a:p>
          <a:p>
            <a:pPr algn="just">
              <a:spcBef>
                <a:spcPts val="600"/>
              </a:spcBef>
              <a:spcAft>
                <a:spcPts val="600"/>
              </a:spcAft>
            </a:pPr>
            <a:r>
              <a:rPr lang="fr-CH" dirty="0"/>
              <a:t>Sur un </a:t>
            </a:r>
            <a:r>
              <a:rPr lang="fr-CH" dirty="0" err="1"/>
              <a:t>flipchart</a:t>
            </a:r>
            <a:r>
              <a:rPr lang="fr-CH" dirty="0"/>
              <a:t>:</a:t>
            </a:r>
          </a:p>
          <a:p>
            <a:pPr marL="285750" indent="-285750" algn="just">
              <a:spcBef>
                <a:spcPts val="600"/>
              </a:spcBef>
              <a:spcAft>
                <a:spcPts val="600"/>
              </a:spcAft>
              <a:buFont typeface="Arial" panose="020B0604020202020204" pitchFamily="34" charset="0"/>
              <a:buChar char="•"/>
            </a:pPr>
            <a:r>
              <a:rPr lang="fr-CH" dirty="0"/>
              <a:t>Notez les prochaines étapes à effectuer.</a:t>
            </a:r>
          </a:p>
        </p:txBody>
      </p:sp>
      <p:pic>
        <p:nvPicPr>
          <p:cNvPr id="6" name="Image 5">
            <a:extLst>
              <a:ext uri="{FF2B5EF4-FFF2-40B4-BE49-F238E27FC236}">
                <a16:creationId xmlns:a16="http://schemas.microsoft.com/office/drawing/2014/main" id="{857EC6BB-23AF-4C2C-981F-9DA1F5C484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50" y="2101213"/>
            <a:ext cx="755576" cy="400920"/>
          </a:xfrm>
          <a:prstGeom prst="rect">
            <a:avLst/>
          </a:prstGeom>
        </p:spPr>
      </p:pic>
      <p:sp>
        <p:nvSpPr>
          <p:cNvPr id="16" name="ZoneTexte 15">
            <a:extLst>
              <a:ext uri="{FF2B5EF4-FFF2-40B4-BE49-F238E27FC236}">
                <a16:creationId xmlns:a16="http://schemas.microsoft.com/office/drawing/2014/main" id="{F2237491-2F11-462A-8599-A141C0DA6DA5}"/>
              </a:ext>
            </a:extLst>
          </p:cNvPr>
          <p:cNvSpPr txBox="1"/>
          <p:nvPr/>
        </p:nvSpPr>
        <p:spPr>
          <a:xfrm>
            <a:off x="2706344" y="2117007"/>
            <a:ext cx="1642084" cy="369332"/>
          </a:xfrm>
          <a:prstGeom prst="rect">
            <a:avLst/>
          </a:prstGeom>
          <a:noFill/>
        </p:spPr>
        <p:txBody>
          <a:bodyPr wrap="square" rtlCol="0">
            <a:spAutoFit/>
          </a:bodyPr>
          <a:lstStyle/>
          <a:p>
            <a:r>
              <a:rPr lang="fr-CH" b="1" dirty="0"/>
              <a:t>Par table</a:t>
            </a:r>
          </a:p>
        </p:txBody>
      </p:sp>
      <p:pic>
        <p:nvPicPr>
          <p:cNvPr id="9" name="Image 8" descr="Une image contenant texte&#10;&#10;Description générée automatiquement">
            <a:extLst>
              <a:ext uri="{FF2B5EF4-FFF2-40B4-BE49-F238E27FC236}">
                <a16:creationId xmlns:a16="http://schemas.microsoft.com/office/drawing/2014/main" id="{64A61258-34BE-410C-A210-A0BD4FBB89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5507" y="2387828"/>
            <a:ext cx="2137706" cy="2954220"/>
          </a:xfrm>
          <a:prstGeom prst="rect">
            <a:avLst/>
          </a:prstGeom>
        </p:spPr>
      </p:pic>
      <p:sp>
        <p:nvSpPr>
          <p:cNvPr id="2" name="Espace réservé du numéro de diapositive 1">
            <a:extLst>
              <a:ext uri="{FF2B5EF4-FFF2-40B4-BE49-F238E27FC236}">
                <a16:creationId xmlns:a16="http://schemas.microsoft.com/office/drawing/2014/main" id="{173D3357-D7D8-47F2-86D2-653AF196FB43}"/>
              </a:ext>
            </a:extLst>
          </p:cNvPr>
          <p:cNvSpPr>
            <a:spLocks noGrp="1"/>
          </p:cNvSpPr>
          <p:nvPr>
            <p:ph type="sldNum" sz="quarter" idx="11"/>
          </p:nvPr>
        </p:nvSpPr>
        <p:spPr/>
        <p:txBody>
          <a:bodyPr/>
          <a:lstStyle/>
          <a:p>
            <a:pPr>
              <a:defRPr/>
            </a:pPr>
            <a:fld id="{E7982D08-3FAE-466B-8ECC-ECD8E6C0B0B1}" type="slidenum">
              <a:rPr lang="fr-CH" smtClean="0"/>
              <a:pPr>
                <a:defRPr/>
              </a:pPr>
              <a:t>60</a:t>
            </a:fld>
            <a:endParaRPr lang="fr-CH"/>
          </a:p>
        </p:txBody>
      </p:sp>
      <p:sp>
        <p:nvSpPr>
          <p:cNvPr id="3" name="Espace réservé du pied de page 2">
            <a:extLst>
              <a:ext uri="{FF2B5EF4-FFF2-40B4-BE49-F238E27FC236}">
                <a16:creationId xmlns:a16="http://schemas.microsoft.com/office/drawing/2014/main" id="{D0E10E29-22BA-49C2-AF17-AA5979BADB74}"/>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4050935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des rapports de travail – Accusé</a:t>
            </a:r>
            <a:br>
              <a:rPr lang="fr-CH" dirty="0">
                <a:solidFill>
                  <a:schemeClr val="tx1"/>
                </a:solidFill>
              </a:rPr>
            </a:br>
            <a:r>
              <a:rPr lang="fr-CH" dirty="0">
                <a:solidFill>
                  <a:schemeClr val="tx1"/>
                </a:solidFill>
              </a:rPr>
              <a:t>réception de la démission</a:t>
            </a:r>
          </a:p>
        </p:txBody>
      </p:sp>
      <p:pic>
        <p:nvPicPr>
          <p:cNvPr id="3" name="Image 2">
            <a:extLst>
              <a:ext uri="{FF2B5EF4-FFF2-40B4-BE49-F238E27FC236}">
                <a16:creationId xmlns:a16="http://schemas.microsoft.com/office/drawing/2014/main" id="{C2F845DD-3630-42DC-B6ED-5DD246FB115B}"/>
              </a:ext>
            </a:extLst>
          </p:cNvPr>
          <p:cNvPicPr>
            <a:picLocks noChangeAspect="1"/>
          </p:cNvPicPr>
          <p:nvPr/>
        </p:nvPicPr>
        <p:blipFill>
          <a:blip r:embed="rId4"/>
          <a:stretch>
            <a:fillRect/>
          </a:stretch>
        </p:blipFill>
        <p:spPr>
          <a:xfrm>
            <a:off x="1940776" y="1772816"/>
            <a:ext cx="5262448" cy="4794917"/>
          </a:xfrm>
          <a:prstGeom prst="rect">
            <a:avLst/>
          </a:prstGeom>
        </p:spPr>
      </p:pic>
      <p:sp>
        <p:nvSpPr>
          <p:cNvPr id="2" name="Espace réservé du numéro de diapositive 1">
            <a:extLst>
              <a:ext uri="{FF2B5EF4-FFF2-40B4-BE49-F238E27FC236}">
                <a16:creationId xmlns:a16="http://schemas.microsoft.com/office/drawing/2014/main" id="{F9A1DBE4-DEF1-4F5F-BE7B-7B54AB7DABFA}"/>
              </a:ext>
            </a:extLst>
          </p:cNvPr>
          <p:cNvSpPr>
            <a:spLocks noGrp="1"/>
          </p:cNvSpPr>
          <p:nvPr>
            <p:ph type="sldNum" sz="quarter" idx="11"/>
          </p:nvPr>
        </p:nvSpPr>
        <p:spPr/>
        <p:txBody>
          <a:bodyPr/>
          <a:lstStyle/>
          <a:p>
            <a:pPr>
              <a:defRPr/>
            </a:pPr>
            <a:fld id="{E7982D08-3FAE-466B-8ECC-ECD8E6C0B0B1}" type="slidenum">
              <a:rPr lang="fr-CH" smtClean="0"/>
              <a:pPr>
                <a:defRPr/>
              </a:pPr>
              <a:t>61</a:t>
            </a:fld>
            <a:endParaRPr lang="fr-CH"/>
          </a:p>
        </p:txBody>
      </p:sp>
      <p:sp>
        <p:nvSpPr>
          <p:cNvPr id="4" name="Espace réservé du pied de page 3">
            <a:extLst>
              <a:ext uri="{FF2B5EF4-FFF2-40B4-BE49-F238E27FC236}">
                <a16:creationId xmlns:a16="http://schemas.microsoft.com/office/drawing/2014/main" id="{44E4EADE-8163-4F41-BE41-73CF85FBB486}"/>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1932644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Fin des rapports de travail – Accusé</a:t>
            </a:r>
            <a:br>
              <a:rPr lang="fr-CH" dirty="0">
                <a:solidFill>
                  <a:schemeClr val="tx1"/>
                </a:solidFill>
              </a:rPr>
            </a:br>
            <a:r>
              <a:rPr lang="fr-CH" dirty="0">
                <a:solidFill>
                  <a:schemeClr val="tx1"/>
                </a:solidFill>
              </a:rPr>
              <a:t>réception de la démission</a:t>
            </a:r>
          </a:p>
        </p:txBody>
      </p:sp>
      <p:pic>
        <p:nvPicPr>
          <p:cNvPr id="8" name="Image 7" descr="Une image contenant texte&#10;&#10;Description générée automatiquement">
            <a:extLst>
              <a:ext uri="{FF2B5EF4-FFF2-40B4-BE49-F238E27FC236}">
                <a16:creationId xmlns:a16="http://schemas.microsoft.com/office/drawing/2014/main" id="{F62622DF-8605-46B4-8C50-AF4094A8D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369" y="1255713"/>
            <a:ext cx="3838815" cy="5602068"/>
          </a:xfrm>
          <a:prstGeom prst="rect">
            <a:avLst/>
          </a:prstGeom>
        </p:spPr>
      </p:pic>
      <p:sp>
        <p:nvSpPr>
          <p:cNvPr id="2" name="Espace réservé du numéro de diapositive 1">
            <a:extLst>
              <a:ext uri="{FF2B5EF4-FFF2-40B4-BE49-F238E27FC236}">
                <a16:creationId xmlns:a16="http://schemas.microsoft.com/office/drawing/2014/main" id="{B7C0242A-592C-4590-B6B8-767A0D35F1DF}"/>
              </a:ext>
            </a:extLst>
          </p:cNvPr>
          <p:cNvSpPr>
            <a:spLocks noGrp="1"/>
          </p:cNvSpPr>
          <p:nvPr>
            <p:ph type="sldNum" sz="quarter" idx="11"/>
          </p:nvPr>
        </p:nvSpPr>
        <p:spPr/>
        <p:txBody>
          <a:bodyPr/>
          <a:lstStyle/>
          <a:p>
            <a:pPr>
              <a:defRPr/>
            </a:pPr>
            <a:fld id="{E7982D08-3FAE-466B-8ECC-ECD8E6C0B0B1}" type="slidenum">
              <a:rPr lang="fr-CH" smtClean="0"/>
              <a:pPr>
                <a:defRPr/>
              </a:pPr>
              <a:t>62</a:t>
            </a:fld>
            <a:endParaRPr lang="fr-CH"/>
          </a:p>
        </p:txBody>
      </p:sp>
      <p:sp>
        <p:nvSpPr>
          <p:cNvPr id="3" name="Espace réservé du pied de page 2">
            <a:extLst>
              <a:ext uri="{FF2B5EF4-FFF2-40B4-BE49-F238E27FC236}">
                <a16:creationId xmlns:a16="http://schemas.microsoft.com/office/drawing/2014/main" id="{9154C17E-CB7F-47A9-8919-D06B4E12122C}"/>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321453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7568E-D0DA-4A56-AD2B-CA7F722943CB}"/>
              </a:ext>
            </a:extLst>
          </p:cNvPr>
          <p:cNvSpPr>
            <a:spLocks noGrp="1"/>
          </p:cNvSpPr>
          <p:nvPr>
            <p:ph type="title"/>
          </p:nvPr>
        </p:nvSpPr>
        <p:spPr/>
        <p:txBody>
          <a:bodyPr/>
          <a:lstStyle/>
          <a:p>
            <a:r>
              <a:rPr lang="fr-CH" dirty="0"/>
              <a:t>Fin des rapports de travail</a:t>
            </a:r>
          </a:p>
        </p:txBody>
      </p:sp>
      <p:graphicFrame>
        <p:nvGraphicFramePr>
          <p:cNvPr id="7" name="Diagramme 6">
            <a:extLst>
              <a:ext uri="{FF2B5EF4-FFF2-40B4-BE49-F238E27FC236}">
                <a16:creationId xmlns:a16="http://schemas.microsoft.com/office/drawing/2014/main" id="{53C2CD7C-BACE-4231-B480-EBF94EED605F}"/>
              </a:ext>
            </a:extLst>
          </p:cNvPr>
          <p:cNvGraphicFramePr/>
          <p:nvPr>
            <p:extLst>
              <p:ext uri="{D42A27DB-BD31-4B8C-83A1-F6EECF244321}">
                <p14:modId xmlns:p14="http://schemas.microsoft.com/office/powerpoint/2010/main" val="3286949354"/>
              </p:ext>
            </p:extLst>
          </p:nvPr>
        </p:nvGraphicFramePr>
        <p:xfrm>
          <a:off x="362676" y="2060848"/>
          <a:ext cx="8418648" cy="179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a:extLst>
              <a:ext uri="{FF2B5EF4-FFF2-40B4-BE49-F238E27FC236}">
                <a16:creationId xmlns:a16="http://schemas.microsoft.com/office/drawing/2014/main" id="{65DF6E72-8DC9-4A41-914C-97A7E3EF2CD9}"/>
              </a:ext>
            </a:extLst>
          </p:cNvPr>
          <p:cNvGraphicFramePr/>
          <p:nvPr>
            <p:extLst>
              <p:ext uri="{D42A27DB-BD31-4B8C-83A1-F6EECF244321}">
                <p14:modId xmlns:p14="http://schemas.microsoft.com/office/powerpoint/2010/main" val="2085076411"/>
              </p:ext>
            </p:extLst>
          </p:nvPr>
        </p:nvGraphicFramePr>
        <p:xfrm>
          <a:off x="362676" y="4005064"/>
          <a:ext cx="8418648" cy="1296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Espace réservé du numéro de diapositive 2">
            <a:extLst>
              <a:ext uri="{FF2B5EF4-FFF2-40B4-BE49-F238E27FC236}">
                <a16:creationId xmlns:a16="http://schemas.microsoft.com/office/drawing/2014/main" id="{97EBC3D8-67C9-4C92-A87F-6604874CCFBB}"/>
              </a:ext>
            </a:extLst>
          </p:cNvPr>
          <p:cNvSpPr>
            <a:spLocks noGrp="1"/>
          </p:cNvSpPr>
          <p:nvPr>
            <p:ph type="sldNum" sz="quarter" idx="11"/>
          </p:nvPr>
        </p:nvSpPr>
        <p:spPr/>
        <p:txBody>
          <a:bodyPr/>
          <a:lstStyle/>
          <a:p>
            <a:pPr>
              <a:defRPr/>
            </a:pPr>
            <a:fld id="{E7982D08-3FAE-466B-8ECC-ECD8E6C0B0B1}" type="slidenum">
              <a:rPr lang="fr-CH" smtClean="0"/>
              <a:pPr>
                <a:defRPr/>
              </a:pPr>
              <a:t>63</a:t>
            </a:fld>
            <a:endParaRPr lang="fr-CH"/>
          </a:p>
        </p:txBody>
      </p:sp>
      <p:sp>
        <p:nvSpPr>
          <p:cNvPr id="4" name="Espace réservé du pied de page 3">
            <a:extLst>
              <a:ext uri="{FF2B5EF4-FFF2-40B4-BE49-F238E27FC236}">
                <a16:creationId xmlns:a16="http://schemas.microsoft.com/office/drawing/2014/main" id="{93297C6F-9160-4A35-BB95-79316F375380}"/>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851127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64</a:t>
            </a:fld>
            <a:endParaRPr lang="fr-CH" altLang="fr-FR"/>
          </a:p>
        </p:txBody>
      </p:sp>
      <p:pic>
        <p:nvPicPr>
          <p:cNvPr id="7"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txBox="1">
            <a:spLocks/>
          </p:cNvSpPr>
          <p:nvPr/>
        </p:nvSpPr>
        <p:spPr bwMode="auto">
          <a:xfrm>
            <a:off x="1400523" y="2276873"/>
            <a:ext cx="742791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lnSpc>
                <a:spcPct val="140000"/>
              </a:lnSpc>
              <a:spcBef>
                <a:spcPct val="0"/>
              </a:spcBef>
              <a:spcAft>
                <a:spcPct val="0"/>
              </a:spcAft>
              <a:buChar char="•"/>
              <a:defRPr sz="2000" b="1">
                <a:solidFill>
                  <a:schemeClr val="tx1"/>
                </a:solidFill>
                <a:latin typeface="+mn-lt"/>
                <a:ea typeface="+mn-ea"/>
                <a:cs typeface="+mn-cs"/>
              </a:defRPr>
            </a:lvl1pPr>
            <a:lvl2pPr marL="742950" indent="-285750" algn="l" rtl="0" fontAlgn="base">
              <a:lnSpc>
                <a:spcPct val="120000"/>
              </a:lnSpc>
              <a:spcBef>
                <a:spcPct val="0"/>
              </a:spcBef>
              <a:spcAft>
                <a:spcPct val="0"/>
              </a:spcAft>
              <a:buChar char="•"/>
              <a:defRPr sz="1600">
                <a:solidFill>
                  <a:schemeClr val="tx1"/>
                </a:solidFill>
                <a:latin typeface="+mn-lt"/>
              </a:defRPr>
            </a:lvl2pPr>
            <a:lvl3pPr marL="1143000" indent="-228600" algn="l" rtl="0" fontAlgn="base">
              <a:lnSpc>
                <a:spcPct val="120000"/>
              </a:lnSpc>
              <a:spcBef>
                <a:spcPct val="0"/>
              </a:spcBef>
              <a:spcAft>
                <a:spcPct val="0"/>
              </a:spcAft>
              <a:buChar char="•"/>
              <a:defRPr sz="1200">
                <a:solidFill>
                  <a:schemeClr val="bg2"/>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fr-CH" sz="1800" kern="0" dirty="0"/>
          </a:p>
        </p:txBody>
      </p:sp>
      <p:sp>
        <p:nvSpPr>
          <p:cNvPr id="9" name="Rectangle 2">
            <a:extLst>
              <a:ext uri="{FF2B5EF4-FFF2-40B4-BE49-F238E27FC236}">
                <a16:creationId xmlns:a16="http://schemas.microsoft.com/office/drawing/2014/main" id="{E0C85B83-8E6B-421A-A0DC-F85DAFE37F8B}"/>
              </a:ext>
            </a:extLst>
          </p:cNvPr>
          <p:cNvSpPr>
            <a:spLocks noGrp="1" noChangeArrowheads="1"/>
          </p:cNvSpPr>
          <p:nvPr>
            <p:ph type="title"/>
          </p:nvPr>
        </p:nvSpPr>
        <p:spPr>
          <a:xfrm>
            <a:off x="1258888" y="549275"/>
            <a:ext cx="7427912" cy="706438"/>
          </a:xfrm>
        </p:spPr>
        <p:txBody>
          <a:bodyPr/>
          <a:lstStyle/>
          <a:p>
            <a:r>
              <a:rPr lang="fr-CH" dirty="0">
                <a:solidFill>
                  <a:schemeClr val="tx1"/>
                </a:solidFill>
              </a:rPr>
              <a:t>Votre avis nous intéresse !</a:t>
            </a:r>
          </a:p>
        </p:txBody>
      </p:sp>
      <p:sp>
        <p:nvSpPr>
          <p:cNvPr id="2" name="Espace réservé du pied de page 1">
            <a:extLst>
              <a:ext uri="{FF2B5EF4-FFF2-40B4-BE49-F238E27FC236}">
                <a16:creationId xmlns:a16="http://schemas.microsoft.com/office/drawing/2014/main" id="{E0CC0704-1078-4C6D-BB5C-BE7C4FCD30B0}"/>
              </a:ext>
            </a:extLst>
          </p:cNvPr>
          <p:cNvSpPr>
            <a:spLocks noGrp="1"/>
          </p:cNvSpPr>
          <p:nvPr>
            <p:ph type="ftr" sz="quarter" idx="12"/>
          </p:nvPr>
        </p:nvSpPr>
        <p:spPr/>
        <p:txBody>
          <a:bodyPr/>
          <a:lstStyle/>
          <a:p>
            <a:pPr>
              <a:defRPr/>
            </a:pPr>
            <a:r>
              <a:rPr lang="fr-FR"/>
              <a:t>Objectifs évaluateurs 1.1.5.1 et 1.1.5.2</a:t>
            </a:r>
            <a:endParaRPr lang="fr-CH"/>
          </a:p>
        </p:txBody>
      </p:sp>
      <p:pic>
        <p:nvPicPr>
          <p:cNvPr id="4" name="Image 3" descr="Une image contenant intérieur&#10;&#10;Description générée automatiquement">
            <a:extLst>
              <a:ext uri="{FF2B5EF4-FFF2-40B4-BE49-F238E27FC236}">
                <a16:creationId xmlns:a16="http://schemas.microsoft.com/office/drawing/2014/main" id="{7F8E2560-6489-41EA-81C0-F091BDBAE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783" y="2123492"/>
            <a:ext cx="6293171" cy="35333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36309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E0C85B83-8E6B-421A-A0DC-F85DAFE37F8B}"/>
              </a:ext>
            </a:extLst>
          </p:cNvPr>
          <p:cNvSpPr>
            <a:spLocks noGrp="1" noChangeArrowheads="1"/>
          </p:cNvSpPr>
          <p:nvPr>
            <p:ph type="title"/>
          </p:nvPr>
        </p:nvSpPr>
        <p:spPr/>
        <p:txBody>
          <a:bodyPr/>
          <a:lstStyle/>
          <a:p>
            <a:r>
              <a:rPr lang="fr-CH" dirty="0">
                <a:solidFill>
                  <a:schemeClr val="tx1"/>
                </a:solidFill>
              </a:rPr>
              <a:t>Fin 2</a:t>
            </a:r>
            <a:r>
              <a:rPr lang="fr-CH" baseline="30000" dirty="0">
                <a:solidFill>
                  <a:schemeClr val="tx1"/>
                </a:solidFill>
              </a:rPr>
              <a:t>e</a:t>
            </a:r>
            <a:r>
              <a:rPr lang="fr-CH" dirty="0">
                <a:solidFill>
                  <a:schemeClr val="tx1"/>
                </a:solidFill>
              </a:rPr>
              <a:t> jour</a:t>
            </a:r>
          </a:p>
        </p:txBody>
      </p:sp>
      <p:pic>
        <p:nvPicPr>
          <p:cNvPr id="4" name="Espace réservé du contenu 3">
            <a:extLst>
              <a:ext uri="{FF2B5EF4-FFF2-40B4-BE49-F238E27FC236}">
                <a16:creationId xmlns:a16="http://schemas.microsoft.com/office/drawing/2014/main" id="{FB5B4ED5-DFA8-444E-9006-35342BCBB924}"/>
              </a:ext>
            </a:extLst>
          </p:cNvPr>
          <p:cNvPicPr>
            <a:picLocks noGrp="1" noChangeAspect="1"/>
          </p:cNvPicPr>
          <p:nvPr>
            <p:ph idx="1"/>
          </p:nvPr>
        </p:nvPicPr>
        <p:blipFill rotWithShape="1">
          <a:blip r:embed="rId3"/>
          <a:srcRect l="21262" t="18590" r="22039" b="18924"/>
          <a:stretch/>
        </p:blipFill>
        <p:spPr>
          <a:xfrm>
            <a:off x="4644008" y="2348880"/>
            <a:ext cx="2304256" cy="2539454"/>
          </a:xfrm>
          <a:prstGeom prst="rect">
            <a:avLst/>
          </a:prstGeom>
        </p:spPr>
      </p:pic>
      <p:sp>
        <p:nvSpPr>
          <p:cNvPr id="4099"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711F11-979D-46BA-8218-42F45E971F37}" type="slidenum">
              <a:rPr lang="fr-CH" altLang="fr-FR"/>
              <a:pPr eaLnBrk="1" hangingPunct="1"/>
              <a:t>65</a:t>
            </a:fld>
            <a:endParaRPr lang="fr-CH" altLang="fr-FR"/>
          </a:p>
        </p:txBody>
      </p:sp>
      <p:pic>
        <p:nvPicPr>
          <p:cNvPr id="7" name="Espace réservé pour une image  6" descr="Formations brèves - CEP - Internet Explor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a:extLst>
              <a:ext uri="{FF2B5EF4-FFF2-40B4-BE49-F238E27FC236}">
                <a16:creationId xmlns:a16="http://schemas.microsoft.com/office/drawing/2014/main" id="{D577D0F1-9846-4215-AAF5-F2B065C343CB}"/>
              </a:ext>
            </a:extLst>
          </p:cNvPr>
          <p:cNvSpPr>
            <a:spLocks noGrp="1"/>
          </p:cNvSpPr>
          <p:nvPr>
            <p:ph type="ftr" sz="quarter" idx="12"/>
          </p:nvPr>
        </p:nvSpPr>
        <p:spPr/>
        <p:txBody>
          <a:bodyPr/>
          <a:lstStyle/>
          <a:p>
            <a:pPr>
              <a:defRPr/>
            </a:pPr>
            <a:r>
              <a:rPr lang="fr-FR"/>
              <a:t>Objectifs évaluateurs 1.1.5.1 et 1.1.5.2</a:t>
            </a:r>
            <a:endParaRPr lang="fr-CH"/>
          </a:p>
        </p:txBody>
      </p:sp>
      <p:sp>
        <p:nvSpPr>
          <p:cNvPr id="5" name="ZoneTexte 4">
            <a:extLst>
              <a:ext uri="{FF2B5EF4-FFF2-40B4-BE49-F238E27FC236}">
                <a16:creationId xmlns:a16="http://schemas.microsoft.com/office/drawing/2014/main" id="{64E66C6F-5B2B-446B-BB41-8393FB1B7204}"/>
              </a:ext>
            </a:extLst>
          </p:cNvPr>
          <p:cNvSpPr txBox="1"/>
          <p:nvPr/>
        </p:nvSpPr>
        <p:spPr>
          <a:xfrm>
            <a:off x="2195934" y="3405030"/>
            <a:ext cx="2448074" cy="923330"/>
          </a:xfrm>
          <a:prstGeom prst="rect">
            <a:avLst/>
          </a:prstGeom>
          <a:noFill/>
        </p:spPr>
        <p:txBody>
          <a:bodyPr wrap="square" rtlCol="0">
            <a:spAutoFit/>
          </a:bodyPr>
          <a:lstStyle/>
          <a:p>
            <a:r>
              <a:rPr lang="fr-CH" sz="5400" b="1" dirty="0"/>
              <a:t>Merci !</a:t>
            </a:r>
          </a:p>
        </p:txBody>
      </p:sp>
    </p:spTree>
    <p:extLst>
      <p:ext uri="{BB962C8B-B14F-4D97-AF65-F5344CB8AC3E}">
        <p14:creationId xmlns:p14="http://schemas.microsoft.com/office/powerpoint/2010/main" val="215817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e 12">
            <a:extLst>
              <a:ext uri="{FF2B5EF4-FFF2-40B4-BE49-F238E27FC236}">
                <a16:creationId xmlns:a16="http://schemas.microsoft.com/office/drawing/2014/main" id="{CD604E08-8F28-493E-ACAF-A773DCA94F5A}"/>
              </a:ext>
            </a:extLst>
          </p:cNvPr>
          <p:cNvSpPr/>
          <p:nvPr/>
        </p:nvSpPr>
        <p:spPr>
          <a:xfrm>
            <a:off x="1109671" y="2142331"/>
            <a:ext cx="1502693" cy="1502693"/>
          </a:xfrm>
          <a:prstGeom prst="ellipse">
            <a:avLst/>
          </a:prstGeom>
          <a:ln w="76200">
            <a:solidFill>
              <a:srgbClr val="3C8A2E"/>
            </a:solidFill>
          </a:ln>
        </p:spPr>
        <p:style>
          <a:lnRef idx="2">
            <a:schemeClr val="dk1"/>
          </a:lnRef>
          <a:fillRef idx="1">
            <a:schemeClr val="lt1"/>
          </a:fillRef>
          <a:effectRef idx="0">
            <a:schemeClr val="dk1"/>
          </a:effectRef>
          <a:fontRef idx="minor">
            <a:schemeClr val="dk1"/>
          </a:fontRef>
        </p:style>
        <p:txBody>
          <a:bodyPr rtlCol="0" anchor="ctr"/>
          <a:lstStyle/>
          <a:p>
            <a:pPr algn="ctr"/>
            <a:r>
              <a:rPr lang="fr-CH" sz="8000" b="1" dirty="0">
                <a:solidFill>
                  <a:srgbClr val="3C8A2E"/>
                </a:solidFill>
              </a:rPr>
              <a:t>?</a:t>
            </a:r>
          </a:p>
        </p:txBody>
      </p:sp>
      <p:sp>
        <p:nvSpPr>
          <p:cNvPr id="14" name="ZoneTexte 13">
            <a:extLst>
              <a:ext uri="{FF2B5EF4-FFF2-40B4-BE49-F238E27FC236}">
                <a16:creationId xmlns:a16="http://schemas.microsoft.com/office/drawing/2014/main" id="{BAB6E7D4-41D1-40E3-8003-B601B9D2CFCB}"/>
              </a:ext>
            </a:extLst>
          </p:cNvPr>
          <p:cNvSpPr txBox="1"/>
          <p:nvPr/>
        </p:nvSpPr>
        <p:spPr>
          <a:xfrm>
            <a:off x="3203848" y="2016514"/>
            <a:ext cx="4830481" cy="1200329"/>
          </a:xfrm>
          <a:prstGeom prst="rect">
            <a:avLst/>
          </a:prstGeom>
          <a:noFill/>
        </p:spPr>
        <p:txBody>
          <a:bodyPr wrap="square" rtlCol="0">
            <a:spAutoFit/>
          </a:bodyPr>
          <a:lstStyle/>
          <a:p>
            <a:r>
              <a:rPr lang="fr-CH" b="1" dirty="0">
                <a:solidFill>
                  <a:srgbClr val="3C8A2E"/>
                </a:solidFill>
              </a:rPr>
              <a:t>Le/la responsable souhaite engager une nouvelle personne au sein de son équipe. </a:t>
            </a:r>
          </a:p>
          <a:p>
            <a:pPr marL="285750" indent="-285750">
              <a:buFontTx/>
              <a:buChar char="-"/>
            </a:pPr>
            <a:r>
              <a:rPr lang="fr-CH" i="1" dirty="0"/>
              <a:t>Quelles sont les informations dont vous avez besoin ?</a:t>
            </a:r>
          </a:p>
        </p:txBody>
      </p:sp>
      <p:sp>
        <p:nvSpPr>
          <p:cNvPr id="10" name="ZoneTexte 9">
            <a:extLst>
              <a:ext uri="{FF2B5EF4-FFF2-40B4-BE49-F238E27FC236}">
                <a16:creationId xmlns:a16="http://schemas.microsoft.com/office/drawing/2014/main" id="{488CEF90-F116-46B6-BD50-763028D45334}"/>
              </a:ext>
            </a:extLst>
          </p:cNvPr>
          <p:cNvSpPr txBox="1"/>
          <p:nvPr/>
        </p:nvSpPr>
        <p:spPr>
          <a:xfrm>
            <a:off x="1109671" y="4303991"/>
            <a:ext cx="7427912" cy="646331"/>
          </a:xfrm>
          <a:prstGeom prst="rect">
            <a:avLst/>
          </a:prstGeom>
          <a:noFill/>
        </p:spPr>
        <p:txBody>
          <a:bodyPr wrap="square" rtlCol="0">
            <a:spAutoFit/>
          </a:bodyPr>
          <a:lstStyle/>
          <a:p>
            <a:pPr marL="285750" indent="-285750">
              <a:buFont typeface="Wingdings" panose="05000000000000000000" pitchFamily="2" charset="2"/>
              <a:buChar char="à"/>
            </a:pPr>
            <a:r>
              <a:rPr lang="fr-CH" b="1" dirty="0">
                <a:solidFill>
                  <a:srgbClr val="3C8A2E"/>
                </a:solidFill>
                <a:sym typeface="Wingdings" panose="05000000000000000000" pitchFamily="2" charset="2"/>
              </a:rPr>
              <a:t>Pour quand, pour quoi faire et avec quel contrat ?</a:t>
            </a:r>
          </a:p>
          <a:p>
            <a:r>
              <a:rPr lang="fr-CH" dirty="0">
                <a:sym typeface="Wingdings" panose="05000000000000000000" pitchFamily="2" charset="2"/>
              </a:rPr>
              <a:t>Ces informations permettent de réaliser les deux étapes suivantes.</a:t>
            </a:r>
          </a:p>
        </p:txBody>
      </p:sp>
      <p:sp>
        <p:nvSpPr>
          <p:cNvPr id="3" name="Titre 2">
            <a:extLst>
              <a:ext uri="{FF2B5EF4-FFF2-40B4-BE49-F238E27FC236}">
                <a16:creationId xmlns:a16="http://schemas.microsoft.com/office/drawing/2014/main" id="{D365E11A-AD13-48B6-9D3E-7DFC70BF2ACF}"/>
              </a:ext>
            </a:extLst>
          </p:cNvPr>
          <p:cNvSpPr>
            <a:spLocks noGrp="1"/>
          </p:cNvSpPr>
          <p:nvPr>
            <p:ph type="title"/>
          </p:nvPr>
        </p:nvSpPr>
        <p:spPr/>
        <p:txBody>
          <a:bodyPr/>
          <a:lstStyle/>
          <a:p>
            <a:r>
              <a:rPr lang="fr-CH" dirty="0"/>
              <a:t>Processus de recrutement</a:t>
            </a:r>
          </a:p>
        </p:txBody>
      </p:sp>
      <p:graphicFrame>
        <p:nvGraphicFramePr>
          <p:cNvPr id="9" name="Diagramme 8">
            <a:extLst>
              <a:ext uri="{FF2B5EF4-FFF2-40B4-BE49-F238E27FC236}">
                <a16:creationId xmlns:a16="http://schemas.microsoft.com/office/drawing/2014/main" id="{806D4BF6-185D-4C98-911B-0372C5EC7672}"/>
              </a:ext>
            </a:extLst>
          </p:cNvPr>
          <p:cNvGraphicFramePr/>
          <p:nvPr>
            <p:extLst>
              <p:ext uri="{D42A27DB-BD31-4B8C-83A1-F6EECF244321}">
                <p14:modId xmlns:p14="http://schemas.microsoft.com/office/powerpoint/2010/main" val="927646797"/>
              </p:ext>
            </p:extLst>
          </p:nvPr>
        </p:nvGraphicFramePr>
        <p:xfrm>
          <a:off x="1725545" y="5373216"/>
          <a:ext cx="5692909" cy="1214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numéro de diapositive 3">
            <a:extLst>
              <a:ext uri="{FF2B5EF4-FFF2-40B4-BE49-F238E27FC236}">
                <a16:creationId xmlns:a16="http://schemas.microsoft.com/office/drawing/2014/main" id="{BF239CEE-7150-4FB5-9641-81BDF73BF5B7}"/>
              </a:ext>
            </a:extLst>
          </p:cNvPr>
          <p:cNvSpPr>
            <a:spLocks noGrp="1"/>
          </p:cNvSpPr>
          <p:nvPr>
            <p:ph type="sldNum" sz="quarter" idx="11"/>
          </p:nvPr>
        </p:nvSpPr>
        <p:spPr/>
        <p:txBody>
          <a:bodyPr/>
          <a:lstStyle/>
          <a:p>
            <a:pPr>
              <a:defRPr/>
            </a:pPr>
            <a:fld id="{E7982D08-3FAE-466B-8ECC-ECD8E6C0B0B1}" type="slidenum">
              <a:rPr lang="fr-CH" smtClean="0"/>
              <a:pPr>
                <a:defRPr/>
              </a:pPr>
              <a:t>7</a:t>
            </a:fld>
            <a:endParaRPr lang="fr-CH"/>
          </a:p>
        </p:txBody>
      </p:sp>
      <p:sp>
        <p:nvSpPr>
          <p:cNvPr id="6" name="Espace réservé du pied de page 5">
            <a:extLst>
              <a:ext uri="{FF2B5EF4-FFF2-40B4-BE49-F238E27FC236}">
                <a16:creationId xmlns:a16="http://schemas.microsoft.com/office/drawing/2014/main" id="{6F9A8A22-58C7-4644-A4C1-656FD75DAA39}"/>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68252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me 10">
            <a:extLst>
              <a:ext uri="{FF2B5EF4-FFF2-40B4-BE49-F238E27FC236}">
                <a16:creationId xmlns:a16="http://schemas.microsoft.com/office/drawing/2014/main" id="{4F2E0AC5-F4BD-4D62-9DCD-D14966CA98B1}"/>
              </a:ext>
            </a:extLst>
          </p:cNvPr>
          <p:cNvGraphicFramePr/>
          <p:nvPr>
            <p:extLst>
              <p:ext uri="{D42A27DB-BD31-4B8C-83A1-F6EECF244321}">
                <p14:modId xmlns:p14="http://schemas.microsoft.com/office/powerpoint/2010/main" val="1105091648"/>
              </p:ext>
            </p:extLst>
          </p:nvPr>
        </p:nvGraphicFramePr>
        <p:xfrm>
          <a:off x="1725545" y="5445224"/>
          <a:ext cx="5692909" cy="1214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re 2">
            <a:extLst>
              <a:ext uri="{FF2B5EF4-FFF2-40B4-BE49-F238E27FC236}">
                <a16:creationId xmlns:a16="http://schemas.microsoft.com/office/drawing/2014/main" id="{D365E11A-AD13-48B6-9D3E-7DFC70BF2ACF}"/>
              </a:ext>
            </a:extLst>
          </p:cNvPr>
          <p:cNvSpPr>
            <a:spLocks noGrp="1"/>
          </p:cNvSpPr>
          <p:nvPr>
            <p:ph type="title"/>
          </p:nvPr>
        </p:nvSpPr>
        <p:spPr/>
        <p:txBody>
          <a:bodyPr/>
          <a:lstStyle/>
          <a:p>
            <a:r>
              <a:rPr lang="fr-CH" dirty="0"/>
              <a:t>Cahier des charges</a:t>
            </a:r>
          </a:p>
        </p:txBody>
      </p:sp>
      <p:sp>
        <p:nvSpPr>
          <p:cNvPr id="12" name="ZoneTexte 11">
            <a:extLst>
              <a:ext uri="{FF2B5EF4-FFF2-40B4-BE49-F238E27FC236}">
                <a16:creationId xmlns:a16="http://schemas.microsoft.com/office/drawing/2014/main" id="{63C91F4C-44F0-4D45-ABE5-D04B976EBA18}"/>
              </a:ext>
            </a:extLst>
          </p:cNvPr>
          <p:cNvSpPr txBox="1"/>
          <p:nvPr/>
        </p:nvSpPr>
        <p:spPr>
          <a:xfrm>
            <a:off x="1115616" y="1745777"/>
            <a:ext cx="7427912" cy="3585597"/>
          </a:xfrm>
          <a:prstGeom prst="rect">
            <a:avLst/>
          </a:prstGeom>
          <a:noFill/>
        </p:spPr>
        <p:txBody>
          <a:bodyPr wrap="square" rtlCol="0">
            <a:spAutoFit/>
          </a:bodyPr>
          <a:lstStyle/>
          <a:p>
            <a:pPr>
              <a:spcBef>
                <a:spcPts val="600"/>
              </a:spcBef>
              <a:spcAft>
                <a:spcPts val="600"/>
              </a:spcAft>
            </a:pPr>
            <a:r>
              <a:rPr lang="fr-CH" dirty="0">
                <a:sym typeface="Wingdings" panose="05000000000000000000" pitchFamily="2" charset="2"/>
              </a:rPr>
              <a:t>Les cahier des charges est un document contractuel. Il contient plusieurs rubriques :</a:t>
            </a:r>
          </a:p>
          <a:p>
            <a:pPr marL="285750" indent="-285750">
              <a:spcBef>
                <a:spcPts val="600"/>
              </a:spcBef>
              <a:spcAft>
                <a:spcPts val="600"/>
              </a:spcAft>
              <a:buFont typeface="Arial" panose="020B0604020202020204" pitchFamily="34" charset="0"/>
              <a:buChar char="•"/>
            </a:pPr>
            <a:r>
              <a:rPr lang="fr-CH" dirty="0">
                <a:sym typeface="Wingdings" panose="05000000000000000000" pitchFamily="2" charset="2"/>
              </a:rPr>
              <a:t>Données relatives au poste</a:t>
            </a:r>
          </a:p>
          <a:p>
            <a:pPr marL="285750" indent="-285750">
              <a:spcBef>
                <a:spcPts val="600"/>
              </a:spcBef>
              <a:spcAft>
                <a:spcPts val="600"/>
              </a:spcAft>
              <a:buFont typeface="Arial" panose="020B0604020202020204" pitchFamily="34" charset="0"/>
              <a:buChar char="•"/>
            </a:pPr>
            <a:r>
              <a:rPr lang="fr-CH" dirty="0">
                <a:sym typeface="Wingdings" panose="05000000000000000000" pitchFamily="2" charset="2"/>
              </a:rPr>
              <a:t>Conduite hiérarchique</a:t>
            </a:r>
          </a:p>
          <a:p>
            <a:pPr marL="285750" indent="-285750">
              <a:spcBef>
                <a:spcPts val="600"/>
              </a:spcBef>
              <a:spcAft>
                <a:spcPts val="600"/>
              </a:spcAft>
              <a:buFont typeface="Arial" panose="020B0604020202020204" pitchFamily="34" charset="0"/>
              <a:buChar char="•"/>
            </a:pPr>
            <a:r>
              <a:rPr lang="fr-CH" dirty="0">
                <a:sym typeface="Wingdings" panose="05000000000000000000" pitchFamily="2" charset="2"/>
              </a:rPr>
              <a:t>Missions et activités du poste</a:t>
            </a:r>
          </a:p>
          <a:p>
            <a:pPr marL="285750" indent="-285750">
              <a:spcBef>
                <a:spcPts val="600"/>
              </a:spcBef>
              <a:spcAft>
                <a:spcPts val="600"/>
              </a:spcAft>
              <a:buFont typeface="Arial" panose="020B0604020202020204" pitchFamily="34" charset="0"/>
              <a:buChar char="•"/>
            </a:pPr>
            <a:r>
              <a:rPr lang="fr-CH" dirty="0">
                <a:sym typeface="Wingdings" panose="05000000000000000000" pitchFamily="2" charset="2"/>
              </a:rPr>
              <a:t>Profil attendu</a:t>
            </a:r>
          </a:p>
          <a:p>
            <a:pPr marL="285750" indent="-285750">
              <a:spcBef>
                <a:spcPts val="600"/>
              </a:spcBef>
              <a:spcAft>
                <a:spcPts val="600"/>
              </a:spcAft>
              <a:buFont typeface="Arial" panose="020B0604020202020204" pitchFamily="34" charset="0"/>
              <a:buChar char="•"/>
            </a:pPr>
            <a:r>
              <a:rPr lang="fr-CH" dirty="0">
                <a:sym typeface="Wingdings" panose="05000000000000000000" pitchFamily="2" charset="2"/>
              </a:rPr>
              <a:t>Compétences</a:t>
            </a:r>
          </a:p>
          <a:p>
            <a:pPr>
              <a:spcBef>
                <a:spcPts val="600"/>
              </a:spcBef>
              <a:spcAft>
                <a:spcPts val="600"/>
              </a:spcAft>
            </a:pPr>
            <a:r>
              <a:rPr lang="fr-CH" dirty="0">
                <a:solidFill>
                  <a:srgbClr val="3C8A2E"/>
                </a:solidFill>
                <a:sym typeface="Wingdings" panose="05000000000000000000" pitchFamily="2" charset="2"/>
              </a:rPr>
              <a:t> A l’ACV, c’est le cahier des charges qui définit la classe salariale.</a:t>
            </a:r>
          </a:p>
          <a:p>
            <a:pPr marL="285750" indent="-285750">
              <a:buFontTx/>
              <a:buChar char="-"/>
            </a:pPr>
            <a:endParaRPr lang="fr-CH" dirty="0">
              <a:sym typeface="Wingdings" panose="05000000000000000000" pitchFamily="2" charset="2"/>
            </a:endParaRPr>
          </a:p>
        </p:txBody>
      </p:sp>
      <p:sp>
        <p:nvSpPr>
          <p:cNvPr id="2" name="Espace réservé du numéro de diapositive 1">
            <a:extLst>
              <a:ext uri="{FF2B5EF4-FFF2-40B4-BE49-F238E27FC236}">
                <a16:creationId xmlns:a16="http://schemas.microsoft.com/office/drawing/2014/main" id="{F2E16FBA-DEBE-47CE-8D1A-8D6DA93F8046}"/>
              </a:ext>
            </a:extLst>
          </p:cNvPr>
          <p:cNvSpPr>
            <a:spLocks noGrp="1"/>
          </p:cNvSpPr>
          <p:nvPr>
            <p:ph type="sldNum" sz="quarter" idx="11"/>
          </p:nvPr>
        </p:nvSpPr>
        <p:spPr/>
        <p:txBody>
          <a:bodyPr/>
          <a:lstStyle/>
          <a:p>
            <a:pPr>
              <a:defRPr/>
            </a:pPr>
            <a:fld id="{E7982D08-3FAE-466B-8ECC-ECD8E6C0B0B1}" type="slidenum">
              <a:rPr lang="fr-CH" smtClean="0"/>
              <a:pPr>
                <a:defRPr/>
              </a:pPr>
              <a:t>8</a:t>
            </a:fld>
            <a:endParaRPr lang="fr-CH"/>
          </a:p>
        </p:txBody>
      </p:sp>
      <p:sp>
        <p:nvSpPr>
          <p:cNvPr id="4" name="Espace réservé du pied de page 3">
            <a:extLst>
              <a:ext uri="{FF2B5EF4-FFF2-40B4-BE49-F238E27FC236}">
                <a16:creationId xmlns:a16="http://schemas.microsoft.com/office/drawing/2014/main" id="{7640AA3A-8A4B-4563-89E4-95E835254C73}"/>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392791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6" descr="Formations brèves - CEP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954" y="476672"/>
            <a:ext cx="1314518" cy="9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Grp="1"/>
          </p:cNvSpPr>
          <p:nvPr>
            <p:ph type="title"/>
          </p:nvPr>
        </p:nvSpPr>
        <p:spPr bwMode="auto">
          <a:xfrm>
            <a:off x="1258888" y="549275"/>
            <a:ext cx="7427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marL="0" lvl="2"/>
            <a:r>
              <a:rPr lang="fr-CH" dirty="0">
                <a:solidFill>
                  <a:schemeClr val="tx1"/>
                </a:solidFill>
              </a:rPr>
              <a:t>Rédaction d’une annonce</a:t>
            </a:r>
          </a:p>
        </p:txBody>
      </p:sp>
      <p:pic>
        <p:nvPicPr>
          <p:cNvPr id="10" name="Image 9">
            <a:extLst>
              <a:ext uri="{FF2B5EF4-FFF2-40B4-BE49-F238E27FC236}">
                <a16:creationId xmlns:a16="http://schemas.microsoft.com/office/drawing/2014/main" id="{A79AD3B8-3620-481A-B325-6C116AEA0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06" y="2000520"/>
            <a:ext cx="692696" cy="692696"/>
          </a:xfrm>
          <a:prstGeom prst="rect">
            <a:avLst/>
          </a:prstGeom>
        </p:spPr>
      </p:pic>
      <p:sp>
        <p:nvSpPr>
          <p:cNvPr id="11" name="ZoneTexte 10">
            <a:extLst>
              <a:ext uri="{FF2B5EF4-FFF2-40B4-BE49-F238E27FC236}">
                <a16:creationId xmlns:a16="http://schemas.microsoft.com/office/drawing/2014/main" id="{EC8C7CC2-88E9-4050-8D5E-79CB3A425110}"/>
              </a:ext>
            </a:extLst>
          </p:cNvPr>
          <p:cNvSpPr txBox="1"/>
          <p:nvPr/>
        </p:nvSpPr>
        <p:spPr>
          <a:xfrm>
            <a:off x="1000702" y="2162202"/>
            <a:ext cx="531440" cy="369332"/>
          </a:xfrm>
          <a:prstGeom prst="rect">
            <a:avLst/>
          </a:prstGeom>
          <a:noFill/>
        </p:spPr>
        <p:txBody>
          <a:bodyPr wrap="square" rtlCol="0">
            <a:spAutoFit/>
          </a:bodyPr>
          <a:lstStyle/>
          <a:p>
            <a:r>
              <a:rPr lang="fr-CH" b="1" dirty="0"/>
              <a:t>20’</a:t>
            </a:r>
          </a:p>
        </p:txBody>
      </p:sp>
      <p:sp>
        <p:nvSpPr>
          <p:cNvPr id="12" name="ZoneTexte 11">
            <a:extLst>
              <a:ext uri="{FF2B5EF4-FFF2-40B4-BE49-F238E27FC236}">
                <a16:creationId xmlns:a16="http://schemas.microsoft.com/office/drawing/2014/main" id="{8F7DA28E-76DB-4500-8E75-A65AFEB9BEF3}"/>
              </a:ext>
            </a:extLst>
          </p:cNvPr>
          <p:cNvSpPr txBox="1"/>
          <p:nvPr/>
        </p:nvSpPr>
        <p:spPr>
          <a:xfrm>
            <a:off x="263313" y="2852936"/>
            <a:ext cx="4678625" cy="2769989"/>
          </a:xfrm>
          <a:prstGeom prst="rect">
            <a:avLst/>
          </a:prstGeom>
          <a:noFill/>
        </p:spPr>
        <p:txBody>
          <a:bodyPr wrap="square" rtlCol="0">
            <a:spAutoFit/>
          </a:bodyPr>
          <a:lstStyle/>
          <a:p>
            <a:pPr algn="just">
              <a:spcBef>
                <a:spcPts val="600"/>
              </a:spcBef>
              <a:spcAft>
                <a:spcPts val="600"/>
              </a:spcAft>
            </a:pPr>
            <a:r>
              <a:rPr lang="fr-CH" dirty="0"/>
              <a:t>Rédigez l’annonce sur le modèle ACV en prenant en compte :</a:t>
            </a:r>
          </a:p>
          <a:p>
            <a:pPr marL="285750" indent="-285750" algn="just">
              <a:spcBef>
                <a:spcPts val="600"/>
              </a:spcBef>
              <a:spcAft>
                <a:spcPts val="600"/>
              </a:spcAft>
              <a:buFont typeface="Arial" panose="020B0604020202020204" pitchFamily="34" charset="0"/>
              <a:buChar char="•"/>
            </a:pPr>
            <a:r>
              <a:rPr lang="fr-CH" dirty="0"/>
              <a:t>Le cahier des charges du poste.</a:t>
            </a:r>
          </a:p>
          <a:p>
            <a:pPr marL="285750" indent="-285750" algn="just">
              <a:spcBef>
                <a:spcPts val="600"/>
              </a:spcBef>
              <a:spcAft>
                <a:spcPts val="600"/>
              </a:spcAft>
              <a:buFont typeface="Arial" panose="020B0604020202020204" pitchFamily="34" charset="0"/>
              <a:buChar char="•"/>
            </a:pPr>
            <a:r>
              <a:rPr lang="fr-CH" dirty="0"/>
              <a:t>Le/la candidate sera </a:t>
            </a:r>
            <a:r>
              <a:rPr lang="fr-CH" dirty="0" err="1"/>
              <a:t>engagé-e</a:t>
            </a:r>
            <a:r>
              <a:rPr lang="fr-CH" dirty="0"/>
              <a:t> en contrat de durée indéterminée, avec un taux d’activité à 80 %.</a:t>
            </a:r>
          </a:p>
          <a:p>
            <a:pPr marL="285750" indent="-285750" algn="just">
              <a:spcBef>
                <a:spcPts val="600"/>
              </a:spcBef>
              <a:spcAft>
                <a:spcPts val="600"/>
              </a:spcAft>
              <a:buFont typeface="Arial" panose="020B0604020202020204" pitchFamily="34" charset="0"/>
              <a:buChar char="•"/>
            </a:pPr>
            <a:r>
              <a:rPr lang="fr-CH" dirty="0"/>
              <a:t>Prenez en compte une date de publication à demain.</a:t>
            </a:r>
          </a:p>
        </p:txBody>
      </p:sp>
      <p:pic>
        <p:nvPicPr>
          <p:cNvPr id="6" name="Image 5">
            <a:extLst>
              <a:ext uri="{FF2B5EF4-FFF2-40B4-BE49-F238E27FC236}">
                <a16:creationId xmlns:a16="http://schemas.microsoft.com/office/drawing/2014/main" id="{857EC6BB-23AF-4C2C-981F-9DA1F5C484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50" y="2101213"/>
            <a:ext cx="755576" cy="400920"/>
          </a:xfrm>
          <a:prstGeom prst="rect">
            <a:avLst/>
          </a:prstGeom>
        </p:spPr>
      </p:pic>
      <p:sp>
        <p:nvSpPr>
          <p:cNvPr id="16" name="ZoneTexte 15">
            <a:extLst>
              <a:ext uri="{FF2B5EF4-FFF2-40B4-BE49-F238E27FC236}">
                <a16:creationId xmlns:a16="http://schemas.microsoft.com/office/drawing/2014/main" id="{F2237491-2F11-462A-8599-A141C0DA6DA5}"/>
              </a:ext>
            </a:extLst>
          </p:cNvPr>
          <p:cNvSpPr txBox="1"/>
          <p:nvPr/>
        </p:nvSpPr>
        <p:spPr>
          <a:xfrm>
            <a:off x="2706344" y="2117007"/>
            <a:ext cx="1642084" cy="369332"/>
          </a:xfrm>
          <a:prstGeom prst="rect">
            <a:avLst/>
          </a:prstGeom>
          <a:noFill/>
        </p:spPr>
        <p:txBody>
          <a:bodyPr wrap="square" rtlCol="0">
            <a:spAutoFit/>
          </a:bodyPr>
          <a:lstStyle/>
          <a:p>
            <a:r>
              <a:rPr lang="fr-CH" b="1" dirty="0"/>
              <a:t>Par table</a:t>
            </a:r>
          </a:p>
        </p:txBody>
      </p:sp>
      <p:graphicFrame>
        <p:nvGraphicFramePr>
          <p:cNvPr id="13" name="Diagramme 12">
            <a:extLst>
              <a:ext uri="{FF2B5EF4-FFF2-40B4-BE49-F238E27FC236}">
                <a16:creationId xmlns:a16="http://schemas.microsoft.com/office/drawing/2014/main" id="{8557CEC9-CAA6-4BD6-81C6-B3630C8D642A}"/>
              </a:ext>
            </a:extLst>
          </p:cNvPr>
          <p:cNvGraphicFramePr/>
          <p:nvPr>
            <p:extLst>
              <p:ext uri="{D42A27DB-BD31-4B8C-83A1-F6EECF244321}">
                <p14:modId xmlns:p14="http://schemas.microsoft.com/office/powerpoint/2010/main" val="1925440840"/>
              </p:ext>
            </p:extLst>
          </p:nvPr>
        </p:nvGraphicFramePr>
        <p:xfrm>
          <a:off x="1725545" y="5445224"/>
          <a:ext cx="5692909" cy="12149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4" name="Groupe 13">
            <a:extLst>
              <a:ext uri="{FF2B5EF4-FFF2-40B4-BE49-F238E27FC236}">
                <a16:creationId xmlns:a16="http://schemas.microsoft.com/office/drawing/2014/main" id="{F93A2784-FAFD-4765-B7DB-22647A6C29E9}"/>
              </a:ext>
            </a:extLst>
          </p:cNvPr>
          <p:cNvGrpSpPr/>
          <p:nvPr/>
        </p:nvGrpSpPr>
        <p:grpSpPr>
          <a:xfrm>
            <a:off x="5436096" y="1774960"/>
            <a:ext cx="2960561" cy="3528392"/>
            <a:chOff x="4595381" y="1268760"/>
            <a:chExt cx="4297099" cy="5256584"/>
          </a:xfrm>
        </p:grpSpPr>
        <p:grpSp>
          <p:nvGrpSpPr>
            <p:cNvPr id="15" name="Groupe 14">
              <a:extLst>
                <a:ext uri="{FF2B5EF4-FFF2-40B4-BE49-F238E27FC236}">
                  <a16:creationId xmlns:a16="http://schemas.microsoft.com/office/drawing/2014/main" id="{9BE0F6B8-E808-4F9C-A5ED-A650BAEE5E35}"/>
                </a:ext>
              </a:extLst>
            </p:cNvPr>
            <p:cNvGrpSpPr/>
            <p:nvPr/>
          </p:nvGrpSpPr>
          <p:grpSpPr>
            <a:xfrm>
              <a:off x="4595381" y="1268760"/>
              <a:ext cx="4297099" cy="5256584"/>
              <a:chOff x="4742303" y="1268760"/>
              <a:chExt cx="4297099" cy="5256584"/>
            </a:xfrm>
          </p:grpSpPr>
          <p:pic>
            <p:nvPicPr>
              <p:cNvPr id="18" name="Picture 2">
                <a:extLst>
                  <a:ext uri="{FF2B5EF4-FFF2-40B4-BE49-F238E27FC236}">
                    <a16:creationId xmlns:a16="http://schemas.microsoft.com/office/drawing/2014/main" id="{CFE52B31-E71B-4175-A072-3796B6E26D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2303" y="1268760"/>
                <a:ext cx="4297099" cy="5256584"/>
              </a:xfrm>
              <a:prstGeom prst="rect">
                <a:avLst/>
              </a:prstGeom>
              <a:noFill/>
              <a:ln w="9525">
                <a:solidFill>
                  <a:schemeClr val="tx1"/>
                </a:solidFill>
                <a:miter lim="800000"/>
                <a:headEnd/>
                <a:tailEnd/>
              </a:ln>
              <a:effectLst/>
            </p:spPr>
          </p:pic>
          <p:sp>
            <p:nvSpPr>
              <p:cNvPr id="19" name="Rectangle 18">
                <a:extLst>
                  <a:ext uri="{FF2B5EF4-FFF2-40B4-BE49-F238E27FC236}">
                    <a16:creationId xmlns:a16="http://schemas.microsoft.com/office/drawing/2014/main" id="{634F76D6-738E-4EF9-9718-A4E1860C99FC}"/>
                  </a:ext>
                </a:extLst>
              </p:cNvPr>
              <p:cNvSpPr/>
              <p:nvPr/>
            </p:nvSpPr>
            <p:spPr>
              <a:xfrm>
                <a:off x="5652120" y="1844824"/>
                <a:ext cx="32403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a:extLst>
                  <a:ext uri="{FF2B5EF4-FFF2-40B4-BE49-F238E27FC236}">
                    <a16:creationId xmlns:a16="http://schemas.microsoft.com/office/drawing/2014/main" id="{453AC171-6E67-4BC1-A39E-B21D69B36672}"/>
                  </a:ext>
                </a:extLst>
              </p:cNvPr>
              <p:cNvSpPr/>
              <p:nvPr/>
            </p:nvSpPr>
            <p:spPr>
              <a:xfrm>
                <a:off x="5940152" y="2492896"/>
                <a:ext cx="2880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a:extLst>
                  <a:ext uri="{FF2B5EF4-FFF2-40B4-BE49-F238E27FC236}">
                    <a16:creationId xmlns:a16="http://schemas.microsoft.com/office/drawing/2014/main" id="{4D2EAEBF-DEA5-4DFF-B54A-D4AE87B8505A}"/>
                  </a:ext>
                </a:extLst>
              </p:cNvPr>
              <p:cNvSpPr/>
              <p:nvPr/>
            </p:nvSpPr>
            <p:spPr>
              <a:xfrm>
                <a:off x="4860032" y="2924944"/>
                <a:ext cx="2030820" cy="972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a:extLst>
                  <a:ext uri="{FF2B5EF4-FFF2-40B4-BE49-F238E27FC236}">
                    <a16:creationId xmlns:a16="http://schemas.microsoft.com/office/drawing/2014/main" id="{B5927E8B-2D72-4FA7-8D5E-1652EB7CA3A1}"/>
                  </a:ext>
                </a:extLst>
              </p:cNvPr>
              <p:cNvSpPr/>
              <p:nvPr/>
            </p:nvSpPr>
            <p:spPr>
              <a:xfrm>
                <a:off x="6987284" y="2924944"/>
                <a:ext cx="2030820" cy="972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a:extLst>
                  <a:ext uri="{FF2B5EF4-FFF2-40B4-BE49-F238E27FC236}">
                    <a16:creationId xmlns:a16="http://schemas.microsoft.com/office/drawing/2014/main" id="{F7B3E829-9914-4949-90F3-71D76B5F1F7C}"/>
                  </a:ext>
                </a:extLst>
              </p:cNvPr>
              <p:cNvSpPr/>
              <p:nvPr/>
            </p:nvSpPr>
            <p:spPr>
              <a:xfrm>
                <a:off x="5619868" y="3980098"/>
                <a:ext cx="2448272" cy="121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23">
                <a:extLst>
                  <a:ext uri="{FF2B5EF4-FFF2-40B4-BE49-F238E27FC236}">
                    <a16:creationId xmlns:a16="http://schemas.microsoft.com/office/drawing/2014/main" id="{A988AA10-7A3A-437E-8CB9-B7118A45C5F7}"/>
                  </a:ext>
                </a:extLst>
              </p:cNvPr>
              <p:cNvSpPr/>
              <p:nvPr/>
            </p:nvSpPr>
            <p:spPr>
              <a:xfrm>
                <a:off x="5694311" y="4106889"/>
                <a:ext cx="167884" cy="121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24">
                <a:extLst>
                  <a:ext uri="{FF2B5EF4-FFF2-40B4-BE49-F238E27FC236}">
                    <a16:creationId xmlns:a16="http://schemas.microsoft.com/office/drawing/2014/main" id="{4399C8BE-1C78-49C8-8057-81E1C9F2F7A7}"/>
                  </a:ext>
                </a:extLst>
              </p:cNvPr>
              <p:cNvSpPr/>
              <p:nvPr/>
            </p:nvSpPr>
            <p:spPr>
              <a:xfrm>
                <a:off x="5239950" y="4231888"/>
                <a:ext cx="2448272" cy="121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25">
                <a:extLst>
                  <a:ext uri="{FF2B5EF4-FFF2-40B4-BE49-F238E27FC236}">
                    <a16:creationId xmlns:a16="http://schemas.microsoft.com/office/drawing/2014/main" id="{1B5BD897-BA0D-4A70-ACCD-1CC95CF4904C}"/>
                  </a:ext>
                </a:extLst>
              </p:cNvPr>
              <p:cNvSpPr/>
              <p:nvPr/>
            </p:nvSpPr>
            <p:spPr>
              <a:xfrm>
                <a:off x="4867138" y="4415339"/>
                <a:ext cx="4150965" cy="597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Rectangle 26">
                <a:extLst>
                  <a:ext uri="{FF2B5EF4-FFF2-40B4-BE49-F238E27FC236}">
                    <a16:creationId xmlns:a16="http://schemas.microsoft.com/office/drawing/2014/main" id="{5DC6AA43-407F-421E-8A24-8767AA1116E8}"/>
                  </a:ext>
                </a:extLst>
              </p:cNvPr>
              <p:cNvSpPr/>
              <p:nvPr/>
            </p:nvSpPr>
            <p:spPr>
              <a:xfrm>
                <a:off x="4862938" y="5229200"/>
                <a:ext cx="181918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Rectangle 27">
                <a:extLst>
                  <a:ext uri="{FF2B5EF4-FFF2-40B4-BE49-F238E27FC236}">
                    <a16:creationId xmlns:a16="http://schemas.microsoft.com/office/drawing/2014/main" id="{4264F9F2-2E75-4CC0-A169-A8F43762ECDD}"/>
                  </a:ext>
                </a:extLst>
              </p:cNvPr>
              <p:cNvSpPr/>
              <p:nvPr/>
            </p:nvSpPr>
            <p:spPr>
              <a:xfrm>
                <a:off x="6963552" y="5229200"/>
                <a:ext cx="181918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28">
                <a:extLst>
                  <a:ext uri="{FF2B5EF4-FFF2-40B4-BE49-F238E27FC236}">
                    <a16:creationId xmlns:a16="http://schemas.microsoft.com/office/drawing/2014/main" id="{6054A565-A5C1-462B-B526-5C895278C272}"/>
                  </a:ext>
                </a:extLst>
              </p:cNvPr>
              <p:cNvSpPr/>
              <p:nvPr/>
            </p:nvSpPr>
            <p:spPr>
              <a:xfrm>
                <a:off x="4913056" y="5949280"/>
                <a:ext cx="706811" cy="121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Rectangle 29">
                <a:extLst>
                  <a:ext uri="{FF2B5EF4-FFF2-40B4-BE49-F238E27FC236}">
                    <a16:creationId xmlns:a16="http://schemas.microsoft.com/office/drawing/2014/main" id="{8F56B03E-7E9C-4BC0-95AA-CD16056BB8E4}"/>
                  </a:ext>
                </a:extLst>
              </p:cNvPr>
              <p:cNvSpPr/>
              <p:nvPr/>
            </p:nvSpPr>
            <p:spPr>
              <a:xfrm>
                <a:off x="5676363" y="1412776"/>
                <a:ext cx="24482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7" name="Rectangle 16">
              <a:extLst>
                <a:ext uri="{FF2B5EF4-FFF2-40B4-BE49-F238E27FC236}">
                  <a16:creationId xmlns:a16="http://schemas.microsoft.com/office/drawing/2014/main" id="{2E1D8A69-0371-4582-B58D-E8E607F0C01A}"/>
                </a:ext>
              </a:extLst>
            </p:cNvPr>
            <p:cNvSpPr/>
            <p:nvPr/>
          </p:nvSpPr>
          <p:spPr>
            <a:xfrm>
              <a:off x="6817517" y="5979740"/>
              <a:ext cx="706811" cy="121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 name="Espace réservé du numéro de diapositive 1">
            <a:extLst>
              <a:ext uri="{FF2B5EF4-FFF2-40B4-BE49-F238E27FC236}">
                <a16:creationId xmlns:a16="http://schemas.microsoft.com/office/drawing/2014/main" id="{CACF7956-D771-4DC6-90CB-0A4771ECF176}"/>
              </a:ext>
            </a:extLst>
          </p:cNvPr>
          <p:cNvSpPr>
            <a:spLocks noGrp="1"/>
          </p:cNvSpPr>
          <p:nvPr>
            <p:ph type="sldNum" sz="quarter" idx="11"/>
          </p:nvPr>
        </p:nvSpPr>
        <p:spPr/>
        <p:txBody>
          <a:bodyPr/>
          <a:lstStyle/>
          <a:p>
            <a:pPr>
              <a:defRPr/>
            </a:pPr>
            <a:fld id="{E7982D08-3FAE-466B-8ECC-ECD8E6C0B0B1}" type="slidenum">
              <a:rPr lang="fr-CH" smtClean="0"/>
              <a:pPr>
                <a:defRPr/>
              </a:pPr>
              <a:t>9</a:t>
            </a:fld>
            <a:endParaRPr lang="fr-CH"/>
          </a:p>
        </p:txBody>
      </p:sp>
      <p:sp>
        <p:nvSpPr>
          <p:cNvPr id="3" name="Espace réservé du pied de page 2">
            <a:extLst>
              <a:ext uri="{FF2B5EF4-FFF2-40B4-BE49-F238E27FC236}">
                <a16:creationId xmlns:a16="http://schemas.microsoft.com/office/drawing/2014/main" id="{A37BDDB3-9AB2-4891-B556-85DB37308E90}"/>
              </a:ext>
            </a:extLst>
          </p:cNvPr>
          <p:cNvSpPr>
            <a:spLocks noGrp="1"/>
          </p:cNvSpPr>
          <p:nvPr>
            <p:ph type="ftr" sz="quarter" idx="12"/>
          </p:nvPr>
        </p:nvSpPr>
        <p:spPr/>
        <p:txBody>
          <a:bodyPr/>
          <a:lstStyle/>
          <a:p>
            <a:pPr>
              <a:defRPr/>
            </a:pPr>
            <a:r>
              <a:rPr lang="fr-FR"/>
              <a:t>Objectifs évaluateurs 1.1.5.1 et 1.1.5.2</a:t>
            </a:r>
            <a:endParaRPr lang="fr-CH"/>
          </a:p>
        </p:txBody>
      </p:sp>
    </p:spTree>
    <p:extLst>
      <p:ext uri="{BB962C8B-B14F-4D97-AF65-F5344CB8AC3E}">
        <p14:creationId xmlns:p14="http://schemas.microsoft.com/office/powerpoint/2010/main" val="2838203884"/>
      </p:ext>
    </p:extLst>
  </p:cSld>
  <p:clrMapOvr>
    <a:masterClrMapping/>
  </p:clrMapOvr>
</p:sld>
</file>

<file path=ppt/theme/theme1.xml><?xml version="1.0" encoding="utf-8"?>
<a:theme xmlns:a="http://schemas.openxmlformats.org/drawingml/2006/main" name="modele-presentation">
  <a:themeElements>
    <a:clrScheme name="modele-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servi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servi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servi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servi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servi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servi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servi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servi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servi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servi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servi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servi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modele-presentation</Template>
  <TotalTime>5495</TotalTime>
  <Words>5848</Words>
  <Application>Microsoft Office PowerPoint</Application>
  <PresentationFormat>Affichage à l'écran (4:3)</PresentationFormat>
  <Paragraphs>662</Paragraphs>
  <Slides>65</Slides>
  <Notes>65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65</vt:i4>
      </vt:variant>
    </vt:vector>
  </HeadingPairs>
  <TitlesOfParts>
    <vt:vector size="69" baseType="lpstr">
      <vt:lpstr>Arial</vt:lpstr>
      <vt:lpstr>Calibri</vt:lpstr>
      <vt:lpstr>Wingdings</vt:lpstr>
      <vt:lpstr>modele-presentation</vt:lpstr>
      <vt:lpstr>Introduction aux ressources humaines</vt:lpstr>
      <vt:lpstr>Rappel des objectifs</vt:lpstr>
      <vt:lpstr>Programme</vt:lpstr>
      <vt:lpstr>Rôles</vt:lpstr>
      <vt:lpstr>Processus de recrutement</vt:lpstr>
      <vt:lpstr>Processus de recrutement</vt:lpstr>
      <vt:lpstr>Processus de recrutement</vt:lpstr>
      <vt:lpstr>Cahier des charges</vt:lpstr>
      <vt:lpstr>Rédaction d’une annonce</vt:lpstr>
      <vt:lpstr>Publication d’une annonce</vt:lpstr>
      <vt:lpstr>Réception des dossiers</vt:lpstr>
      <vt:lpstr>Analyse de CV</vt:lpstr>
      <vt:lpstr>Fixation de salaire</vt:lpstr>
      <vt:lpstr>Fixation de salaire</vt:lpstr>
      <vt:lpstr>Fixation de salaire</vt:lpstr>
      <vt:lpstr>Fixation de salaire</vt:lpstr>
      <vt:lpstr>Contrat</vt:lpstr>
      <vt:lpstr>Confirmation d’engagement et documents d’embauche</vt:lpstr>
      <vt:lpstr>Confirmation d’engagement et documents d’embauche</vt:lpstr>
      <vt:lpstr>Classement GED</vt:lpstr>
      <vt:lpstr>SIRH</vt:lpstr>
      <vt:lpstr>SIRH – Données d’emploi</vt:lpstr>
      <vt:lpstr>SIRH – Données d’emploi</vt:lpstr>
      <vt:lpstr>SIRH – Données d’emploi</vt:lpstr>
      <vt:lpstr>Début des rapports de travail</vt:lpstr>
      <vt:lpstr>Bulletin de salaire</vt:lpstr>
      <vt:lpstr>Bulletin de salaire</vt:lpstr>
      <vt:lpstr>Fin du temps d’essai</vt:lpstr>
      <vt:lpstr>Fin du temps d’essai : Processus</vt:lpstr>
      <vt:lpstr>Fin du temps d’essai</vt:lpstr>
      <vt:lpstr>Fin du temps d’essai</vt:lpstr>
      <vt:lpstr>Fin du temps d’essai</vt:lpstr>
      <vt:lpstr>Fin du temps d’essai</vt:lpstr>
      <vt:lpstr>Fin du temps d’essai</vt:lpstr>
      <vt:lpstr>Fin 1er jour</vt:lpstr>
      <vt:lpstr>Introduction aux ressources humaines</vt:lpstr>
      <vt:lpstr>Rappel des objectifs</vt:lpstr>
      <vt:lpstr>Réactivez votre mémoire !</vt:lpstr>
      <vt:lpstr>Programme</vt:lpstr>
      <vt:lpstr>Déclaration accident</vt:lpstr>
      <vt:lpstr>Déclaration accident</vt:lpstr>
      <vt:lpstr>APG Paternité</vt:lpstr>
      <vt:lpstr>APG Paternité</vt:lpstr>
      <vt:lpstr>APG Paternité - Exercice</vt:lpstr>
      <vt:lpstr>APG Paternité : Correction exercice</vt:lpstr>
      <vt:lpstr>APG Paternité – Et après ?</vt:lpstr>
      <vt:lpstr>Allocations familiales</vt:lpstr>
      <vt:lpstr>Gestion du temps de travail et des  absences</vt:lpstr>
      <vt:lpstr>Gestion du temps de travail et des  absences</vt:lpstr>
      <vt:lpstr>Gestion du temps de travail et des  absences</vt:lpstr>
      <vt:lpstr>Gestion du temps de travail et des  absences</vt:lpstr>
      <vt:lpstr>Mutation – Changement de taux</vt:lpstr>
      <vt:lpstr>Mutation – Changement de taux</vt:lpstr>
      <vt:lpstr>Mutation – Changement de taux</vt:lpstr>
      <vt:lpstr>Mutation – Changement de taux</vt:lpstr>
      <vt:lpstr>Mutation – Changement de taux</vt:lpstr>
      <vt:lpstr>Fin des rapports de travail</vt:lpstr>
      <vt:lpstr>Fin des rapports de travail</vt:lpstr>
      <vt:lpstr>Fin des rapports de travail – Accusé réception de la démission</vt:lpstr>
      <vt:lpstr>Fin des rapports de travail - exercice</vt:lpstr>
      <vt:lpstr>Fin des rapports de travail – Accusé réception de la démission</vt:lpstr>
      <vt:lpstr>Fin des rapports de travail – Accusé réception de la démission</vt:lpstr>
      <vt:lpstr>Fin des rapports de travail</vt:lpstr>
      <vt:lpstr>Votre avis nous intéresse !</vt:lpstr>
      <vt:lpstr>Fin 2e jour</vt:lpstr>
    </vt:vector>
  </TitlesOfParts>
  <Company>Etat de Vaud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zchcpr</dc:creator>
  <cp:lastModifiedBy>Moron Marie-Isabel</cp:lastModifiedBy>
  <cp:revision>244</cp:revision>
  <cp:lastPrinted>2022-06-08T12:25:43Z</cp:lastPrinted>
  <dcterms:created xsi:type="dcterms:W3CDTF">2013-12-16T08:44:38Z</dcterms:created>
  <dcterms:modified xsi:type="dcterms:W3CDTF">2022-06-08T13:18:23Z</dcterms:modified>
</cp:coreProperties>
</file>